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333" r:id="rId3"/>
    <p:sldId id="262" r:id="rId4"/>
    <p:sldId id="334" r:id="rId5"/>
    <p:sldId id="304" r:id="rId6"/>
    <p:sldId id="335" r:id="rId7"/>
    <p:sldId id="265" r:id="rId8"/>
    <p:sldId id="336" r:id="rId9"/>
    <p:sldId id="266" r:id="rId10"/>
    <p:sldId id="337" r:id="rId11"/>
    <p:sldId id="267" r:id="rId12"/>
    <p:sldId id="258" r:id="rId13"/>
    <p:sldId id="322" r:id="rId14"/>
    <p:sldId id="323" r:id="rId15"/>
    <p:sldId id="259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9" r:id="rId24"/>
    <p:sldId id="331" r:id="rId25"/>
    <p:sldId id="340" r:id="rId26"/>
    <p:sldId id="297" r:id="rId27"/>
    <p:sldId id="288" r:id="rId28"/>
    <p:sldId id="332" r:id="rId29"/>
    <p:sldId id="31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F1B"/>
    <a:srgbClr val="37333B"/>
    <a:srgbClr val="E72236"/>
    <a:srgbClr val="2EC4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EBBBCC-DAD2-459C-BE2E-F6DE35CF9A28}" styleName="深色樣式 2 - 輔色 3/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72"/>
    <p:restoredTop sz="94598"/>
  </p:normalViewPr>
  <p:slideViewPr>
    <p:cSldViewPr snapToGrid="0" snapToObjects="1">
      <p:cViewPr varScale="1">
        <p:scale>
          <a:sx n="113" d="100"/>
          <a:sy n="113" d="100"/>
        </p:scale>
        <p:origin x="616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73C49A-8F49-4ACC-816E-B064C9D76863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2F6C26-BE95-4D1D-B2E1-C4C316B79B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1897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F6C26-BE95-4D1D-B2E1-C4C316B79B0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9876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69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0" y="3429000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982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439798" y="-1"/>
            <a:ext cx="7752202" cy="6858000"/>
          </a:xfrm>
          <a:custGeom>
            <a:avLst/>
            <a:gdLst>
              <a:gd name="connsiteX0" fmla="*/ 0 w 7752202"/>
              <a:gd name="connsiteY0" fmla="*/ 0 h 6858000"/>
              <a:gd name="connsiteX1" fmla="*/ 7752202 w 7752202"/>
              <a:gd name="connsiteY1" fmla="*/ 0 h 6858000"/>
              <a:gd name="connsiteX2" fmla="*/ 7752202 w 7752202"/>
              <a:gd name="connsiteY2" fmla="*/ 6858000 h 6858000"/>
              <a:gd name="connsiteX3" fmla="*/ 0 w 775220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2202" h="6858000">
                <a:moveTo>
                  <a:pt x="0" y="0"/>
                </a:moveTo>
                <a:lnTo>
                  <a:pt x="7752202" y="0"/>
                </a:lnTo>
                <a:lnTo>
                  <a:pt x="775220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779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7710616" y="0"/>
            <a:ext cx="4481383" cy="6858000"/>
          </a:xfrm>
          <a:custGeom>
            <a:avLst/>
            <a:gdLst>
              <a:gd name="connsiteX0" fmla="*/ 0 w 4481383"/>
              <a:gd name="connsiteY0" fmla="*/ 0 h 6858000"/>
              <a:gd name="connsiteX1" fmla="*/ 4481383 w 4481383"/>
              <a:gd name="connsiteY1" fmla="*/ 0 h 6858000"/>
              <a:gd name="connsiteX2" fmla="*/ 4481383 w 4481383"/>
              <a:gd name="connsiteY2" fmla="*/ 6858000 h 6858000"/>
              <a:gd name="connsiteX3" fmla="*/ 0 w 448138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1383" h="6858000">
                <a:moveTo>
                  <a:pt x="0" y="0"/>
                </a:moveTo>
                <a:lnTo>
                  <a:pt x="4481383" y="0"/>
                </a:lnTo>
                <a:lnTo>
                  <a:pt x="4481383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426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481383" cy="6858000"/>
          </a:xfrm>
          <a:custGeom>
            <a:avLst/>
            <a:gdLst>
              <a:gd name="connsiteX0" fmla="*/ 0 w 4481383"/>
              <a:gd name="connsiteY0" fmla="*/ 0 h 6858000"/>
              <a:gd name="connsiteX1" fmla="*/ 4481383 w 4481383"/>
              <a:gd name="connsiteY1" fmla="*/ 0 h 6858000"/>
              <a:gd name="connsiteX2" fmla="*/ 4481383 w 4481383"/>
              <a:gd name="connsiteY2" fmla="*/ 6858000 h 6858000"/>
              <a:gd name="connsiteX3" fmla="*/ 0 w 448138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1383" h="6858000">
                <a:moveTo>
                  <a:pt x="0" y="0"/>
                </a:moveTo>
                <a:lnTo>
                  <a:pt x="4481383" y="0"/>
                </a:lnTo>
                <a:lnTo>
                  <a:pt x="4481383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098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206738" cy="6858000"/>
          </a:xfrm>
          <a:custGeom>
            <a:avLst/>
            <a:gdLst>
              <a:gd name="connsiteX0" fmla="*/ 0 w 5206738"/>
              <a:gd name="connsiteY0" fmla="*/ 0 h 6858000"/>
              <a:gd name="connsiteX1" fmla="*/ 5206738 w 5206738"/>
              <a:gd name="connsiteY1" fmla="*/ 0 h 6858000"/>
              <a:gd name="connsiteX2" fmla="*/ 5206738 w 5206738"/>
              <a:gd name="connsiteY2" fmla="*/ 6858000 h 6858000"/>
              <a:gd name="connsiteX3" fmla="*/ 0 w 520673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6738" h="6858000">
                <a:moveTo>
                  <a:pt x="0" y="0"/>
                </a:moveTo>
                <a:lnTo>
                  <a:pt x="5206738" y="0"/>
                </a:lnTo>
                <a:lnTo>
                  <a:pt x="520673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92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855309" y="0"/>
            <a:ext cx="4481383" cy="6858000"/>
          </a:xfrm>
          <a:custGeom>
            <a:avLst/>
            <a:gdLst>
              <a:gd name="connsiteX0" fmla="*/ 0 w 4481383"/>
              <a:gd name="connsiteY0" fmla="*/ 0 h 6858000"/>
              <a:gd name="connsiteX1" fmla="*/ 4481383 w 4481383"/>
              <a:gd name="connsiteY1" fmla="*/ 0 h 6858000"/>
              <a:gd name="connsiteX2" fmla="*/ 4481383 w 4481383"/>
              <a:gd name="connsiteY2" fmla="*/ 6858000 h 6858000"/>
              <a:gd name="connsiteX3" fmla="*/ 0 w 448138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1383" h="6858000">
                <a:moveTo>
                  <a:pt x="0" y="0"/>
                </a:moveTo>
                <a:lnTo>
                  <a:pt x="4481383" y="0"/>
                </a:lnTo>
                <a:lnTo>
                  <a:pt x="4481383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4703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/>
          <p:cNvSpPr>
            <a:spLocks noGrp="1"/>
          </p:cNvSpPr>
          <p:nvPr>
            <p:ph type="pic" sz="quarter" idx="10"/>
          </p:nvPr>
        </p:nvSpPr>
        <p:spPr>
          <a:xfrm>
            <a:off x="5334000" y="0"/>
            <a:ext cx="3429000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1"/>
          </p:nvPr>
        </p:nvSpPr>
        <p:spPr>
          <a:xfrm>
            <a:off x="8763000" y="0"/>
            <a:ext cx="3429000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2"/>
          </p:nvPr>
        </p:nvSpPr>
        <p:spPr>
          <a:xfrm>
            <a:off x="5334000" y="3429000"/>
            <a:ext cx="3429000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3"/>
          </p:nvPr>
        </p:nvSpPr>
        <p:spPr>
          <a:xfrm>
            <a:off x="8763000" y="3429000"/>
            <a:ext cx="3429000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0190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0"/>
          </p:nvPr>
        </p:nvSpPr>
        <p:spPr>
          <a:xfrm>
            <a:off x="4009198" y="1076335"/>
            <a:ext cx="2292750" cy="2292750"/>
          </a:xfrm>
          <a:custGeom>
            <a:avLst/>
            <a:gdLst>
              <a:gd name="connsiteX0" fmla="*/ 0 w 2292750"/>
              <a:gd name="connsiteY0" fmla="*/ 0 h 2292750"/>
              <a:gd name="connsiteX1" fmla="*/ 2292750 w 2292750"/>
              <a:gd name="connsiteY1" fmla="*/ 0 h 2292750"/>
              <a:gd name="connsiteX2" fmla="*/ 2292750 w 2292750"/>
              <a:gd name="connsiteY2" fmla="*/ 2292750 h 2292750"/>
              <a:gd name="connsiteX3" fmla="*/ 0 w 2292750"/>
              <a:gd name="connsiteY3" fmla="*/ 2292750 h 229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750" h="2292750">
                <a:moveTo>
                  <a:pt x="0" y="0"/>
                </a:moveTo>
                <a:lnTo>
                  <a:pt x="2292750" y="0"/>
                </a:lnTo>
                <a:lnTo>
                  <a:pt x="2292750" y="2292750"/>
                </a:lnTo>
                <a:lnTo>
                  <a:pt x="0" y="22927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1"/>
          </p:nvPr>
        </p:nvSpPr>
        <p:spPr>
          <a:xfrm>
            <a:off x="6427439" y="1076335"/>
            <a:ext cx="2292750" cy="2292750"/>
          </a:xfrm>
          <a:custGeom>
            <a:avLst/>
            <a:gdLst>
              <a:gd name="connsiteX0" fmla="*/ 0 w 2292750"/>
              <a:gd name="connsiteY0" fmla="*/ 0 h 2292750"/>
              <a:gd name="connsiteX1" fmla="*/ 2292750 w 2292750"/>
              <a:gd name="connsiteY1" fmla="*/ 0 h 2292750"/>
              <a:gd name="connsiteX2" fmla="*/ 2292750 w 2292750"/>
              <a:gd name="connsiteY2" fmla="*/ 2292750 h 2292750"/>
              <a:gd name="connsiteX3" fmla="*/ 0 w 2292750"/>
              <a:gd name="connsiteY3" fmla="*/ 2292750 h 229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750" h="2292750">
                <a:moveTo>
                  <a:pt x="0" y="0"/>
                </a:moveTo>
                <a:lnTo>
                  <a:pt x="2292750" y="0"/>
                </a:lnTo>
                <a:lnTo>
                  <a:pt x="2292750" y="2292750"/>
                </a:lnTo>
                <a:lnTo>
                  <a:pt x="0" y="22927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8845680" y="1076335"/>
            <a:ext cx="2292750" cy="2292750"/>
          </a:xfrm>
          <a:custGeom>
            <a:avLst/>
            <a:gdLst>
              <a:gd name="connsiteX0" fmla="*/ 0 w 2292750"/>
              <a:gd name="connsiteY0" fmla="*/ 0 h 2292750"/>
              <a:gd name="connsiteX1" fmla="*/ 2292750 w 2292750"/>
              <a:gd name="connsiteY1" fmla="*/ 0 h 2292750"/>
              <a:gd name="connsiteX2" fmla="*/ 2292750 w 2292750"/>
              <a:gd name="connsiteY2" fmla="*/ 2292750 h 2292750"/>
              <a:gd name="connsiteX3" fmla="*/ 0 w 2292750"/>
              <a:gd name="connsiteY3" fmla="*/ 2292750 h 229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750" h="2292750">
                <a:moveTo>
                  <a:pt x="0" y="0"/>
                </a:moveTo>
                <a:lnTo>
                  <a:pt x="2292750" y="0"/>
                </a:lnTo>
                <a:lnTo>
                  <a:pt x="2292750" y="2292750"/>
                </a:lnTo>
                <a:lnTo>
                  <a:pt x="0" y="22927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3"/>
          </p:nvPr>
        </p:nvSpPr>
        <p:spPr>
          <a:xfrm>
            <a:off x="4009198" y="3488917"/>
            <a:ext cx="2292750" cy="2292750"/>
          </a:xfrm>
          <a:custGeom>
            <a:avLst/>
            <a:gdLst>
              <a:gd name="connsiteX0" fmla="*/ 0 w 2292750"/>
              <a:gd name="connsiteY0" fmla="*/ 0 h 2292750"/>
              <a:gd name="connsiteX1" fmla="*/ 2292750 w 2292750"/>
              <a:gd name="connsiteY1" fmla="*/ 0 h 2292750"/>
              <a:gd name="connsiteX2" fmla="*/ 2292750 w 2292750"/>
              <a:gd name="connsiteY2" fmla="*/ 2292750 h 2292750"/>
              <a:gd name="connsiteX3" fmla="*/ 0 w 2292750"/>
              <a:gd name="connsiteY3" fmla="*/ 2292750 h 229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750" h="2292750">
                <a:moveTo>
                  <a:pt x="0" y="0"/>
                </a:moveTo>
                <a:lnTo>
                  <a:pt x="2292750" y="0"/>
                </a:lnTo>
                <a:lnTo>
                  <a:pt x="2292750" y="2292750"/>
                </a:lnTo>
                <a:lnTo>
                  <a:pt x="0" y="22927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4"/>
          </p:nvPr>
        </p:nvSpPr>
        <p:spPr>
          <a:xfrm>
            <a:off x="6427439" y="3488917"/>
            <a:ext cx="2292750" cy="2292750"/>
          </a:xfrm>
          <a:custGeom>
            <a:avLst/>
            <a:gdLst>
              <a:gd name="connsiteX0" fmla="*/ 0 w 2292750"/>
              <a:gd name="connsiteY0" fmla="*/ 0 h 2292750"/>
              <a:gd name="connsiteX1" fmla="*/ 2292750 w 2292750"/>
              <a:gd name="connsiteY1" fmla="*/ 0 h 2292750"/>
              <a:gd name="connsiteX2" fmla="*/ 2292750 w 2292750"/>
              <a:gd name="connsiteY2" fmla="*/ 2292750 h 2292750"/>
              <a:gd name="connsiteX3" fmla="*/ 0 w 2292750"/>
              <a:gd name="connsiteY3" fmla="*/ 2292750 h 229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750" h="2292750">
                <a:moveTo>
                  <a:pt x="0" y="0"/>
                </a:moveTo>
                <a:lnTo>
                  <a:pt x="2292750" y="0"/>
                </a:lnTo>
                <a:lnTo>
                  <a:pt x="2292750" y="2292750"/>
                </a:lnTo>
                <a:lnTo>
                  <a:pt x="0" y="22927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5"/>
          </p:nvPr>
        </p:nvSpPr>
        <p:spPr>
          <a:xfrm>
            <a:off x="8845680" y="3488917"/>
            <a:ext cx="2292750" cy="2292750"/>
          </a:xfrm>
          <a:custGeom>
            <a:avLst/>
            <a:gdLst>
              <a:gd name="connsiteX0" fmla="*/ 0 w 2292750"/>
              <a:gd name="connsiteY0" fmla="*/ 0 h 2292750"/>
              <a:gd name="connsiteX1" fmla="*/ 2292750 w 2292750"/>
              <a:gd name="connsiteY1" fmla="*/ 0 h 2292750"/>
              <a:gd name="connsiteX2" fmla="*/ 2292750 w 2292750"/>
              <a:gd name="connsiteY2" fmla="*/ 2292750 h 2292750"/>
              <a:gd name="connsiteX3" fmla="*/ 0 w 2292750"/>
              <a:gd name="connsiteY3" fmla="*/ 2292750 h 229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750" h="2292750">
                <a:moveTo>
                  <a:pt x="0" y="0"/>
                </a:moveTo>
                <a:lnTo>
                  <a:pt x="2292750" y="0"/>
                </a:lnTo>
                <a:lnTo>
                  <a:pt x="2292750" y="2292750"/>
                </a:lnTo>
                <a:lnTo>
                  <a:pt x="0" y="22927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4490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3363686" y="358346"/>
            <a:ext cx="6226629" cy="3527854"/>
          </a:xfrm>
          <a:custGeom>
            <a:avLst/>
            <a:gdLst>
              <a:gd name="connsiteX0" fmla="*/ 0 w 6226629"/>
              <a:gd name="connsiteY0" fmla="*/ 0 h 3527854"/>
              <a:gd name="connsiteX1" fmla="*/ 6226629 w 6226629"/>
              <a:gd name="connsiteY1" fmla="*/ 0 h 3527854"/>
              <a:gd name="connsiteX2" fmla="*/ 6226629 w 6226629"/>
              <a:gd name="connsiteY2" fmla="*/ 3527854 h 3527854"/>
              <a:gd name="connsiteX3" fmla="*/ 0 w 6226629"/>
              <a:gd name="connsiteY3" fmla="*/ 3527854 h 3527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6629" h="3527854">
                <a:moveTo>
                  <a:pt x="0" y="0"/>
                </a:moveTo>
                <a:lnTo>
                  <a:pt x="6226629" y="0"/>
                </a:lnTo>
                <a:lnTo>
                  <a:pt x="6226629" y="3527854"/>
                </a:lnTo>
                <a:lnTo>
                  <a:pt x="0" y="35278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5312230" y="4037717"/>
            <a:ext cx="4278084" cy="3429883"/>
          </a:xfrm>
          <a:custGeom>
            <a:avLst/>
            <a:gdLst>
              <a:gd name="connsiteX0" fmla="*/ 0 w 4278084"/>
              <a:gd name="connsiteY0" fmla="*/ 0 h 3429883"/>
              <a:gd name="connsiteX1" fmla="*/ 4278084 w 4278084"/>
              <a:gd name="connsiteY1" fmla="*/ 0 h 3429883"/>
              <a:gd name="connsiteX2" fmla="*/ 4278084 w 4278084"/>
              <a:gd name="connsiteY2" fmla="*/ 3429883 h 3429883"/>
              <a:gd name="connsiteX3" fmla="*/ 0 w 4278084"/>
              <a:gd name="connsiteY3" fmla="*/ 3429883 h 3429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78084" h="3429883">
                <a:moveTo>
                  <a:pt x="0" y="0"/>
                </a:moveTo>
                <a:lnTo>
                  <a:pt x="4278084" y="0"/>
                </a:lnTo>
                <a:lnTo>
                  <a:pt x="4278084" y="3429883"/>
                </a:lnTo>
                <a:lnTo>
                  <a:pt x="0" y="342988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2"/>
          </p:nvPr>
        </p:nvSpPr>
        <p:spPr>
          <a:xfrm>
            <a:off x="9744143" y="2219803"/>
            <a:ext cx="2447857" cy="3429883"/>
          </a:xfrm>
          <a:custGeom>
            <a:avLst/>
            <a:gdLst>
              <a:gd name="connsiteX0" fmla="*/ 0 w 2447857"/>
              <a:gd name="connsiteY0" fmla="*/ 0 h 3429883"/>
              <a:gd name="connsiteX1" fmla="*/ 2447857 w 2447857"/>
              <a:gd name="connsiteY1" fmla="*/ 0 h 3429883"/>
              <a:gd name="connsiteX2" fmla="*/ 2447857 w 2447857"/>
              <a:gd name="connsiteY2" fmla="*/ 3429883 h 3429883"/>
              <a:gd name="connsiteX3" fmla="*/ 0 w 2447857"/>
              <a:gd name="connsiteY3" fmla="*/ 3429883 h 3429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7857" h="3429883">
                <a:moveTo>
                  <a:pt x="0" y="0"/>
                </a:moveTo>
                <a:lnTo>
                  <a:pt x="2447857" y="0"/>
                </a:lnTo>
                <a:lnTo>
                  <a:pt x="2447857" y="3429883"/>
                </a:lnTo>
                <a:lnTo>
                  <a:pt x="0" y="342988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9744143" y="358346"/>
            <a:ext cx="2447857" cy="1709940"/>
          </a:xfrm>
          <a:custGeom>
            <a:avLst/>
            <a:gdLst>
              <a:gd name="connsiteX0" fmla="*/ 0 w 2447857"/>
              <a:gd name="connsiteY0" fmla="*/ 0 h 1709940"/>
              <a:gd name="connsiteX1" fmla="*/ 2447857 w 2447857"/>
              <a:gd name="connsiteY1" fmla="*/ 0 h 1709940"/>
              <a:gd name="connsiteX2" fmla="*/ 2447857 w 2447857"/>
              <a:gd name="connsiteY2" fmla="*/ 1709940 h 1709940"/>
              <a:gd name="connsiteX3" fmla="*/ 0 w 2447857"/>
              <a:gd name="connsiteY3" fmla="*/ 1709940 h 170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7857" h="1709940">
                <a:moveTo>
                  <a:pt x="0" y="0"/>
                </a:moveTo>
                <a:lnTo>
                  <a:pt x="2447857" y="0"/>
                </a:lnTo>
                <a:lnTo>
                  <a:pt x="2447857" y="1709940"/>
                </a:lnTo>
                <a:lnTo>
                  <a:pt x="0" y="17099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7843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4071257" y="702894"/>
            <a:ext cx="7282543" cy="5452213"/>
          </a:xfrm>
          <a:custGeom>
            <a:avLst/>
            <a:gdLst>
              <a:gd name="connsiteX0" fmla="*/ 3868838 w 7282543"/>
              <a:gd name="connsiteY0" fmla="*/ 3467804 h 5452213"/>
              <a:gd name="connsiteX1" fmla="*/ 6440201 w 7282543"/>
              <a:gd name="connsiteY1" fmla="*/ 3467804 h 5452213"/>
              <a:gd name="connsiteX2" fmla="*/ 6440201 w 7282543"/>
              <a:gd name="connsiteY2" fmla="*/ 4823489 h 5452213"/>
              <a:gd name="connsiteX3" fmla="*/ 3868838 w 7282543"/>
              <a:gd name="connsiteY3" fmla="*/ 4823489 h 5452213"/>
              <a:gd name="connsiteX4" fmla="*/ 0 w 7282543"/>
              <a:gd name="connsiteY4" fmla="*/ 2829256 h 5452213"/>
              <a:gd name="connsiteX5" fmla="*/ 3768376 w 7282543"/>
              <a:gd name="connsiteY5" fmla="*/ 2829256 h 5452213"/>
              <a:gd name="connsiteX6" fmla="*/ 3768376 w 7282543"/>
              <a:gd name="connsiteY6" fmla="*/ 5452213 h 5452213"/>
              <a:gd name="connsiteX7" fmla="*/ 0 w 7282543"/>
              <a:gd name="connsiteY7" fmla="*/ 5452213 h 5452213"/>
              <a:gd name="connsiteX8" fmla="*/ 3868837 w 7282543"/>
              <a:gd name="connsiteY8" fmla="*/ 1552161 h 5452213"/>
              <a:gd name="connsiteX9" fmla="*/ 7282543 w 7282543"/>
              <a:gd name="connsiteY9" fmla="*/ 1552161 h 5452213"/>
              <a:gd name="connsiteX10" fmla="*/ 7282543 w 7282543"/>
              <a:gd name="connsiteY10" fmla="*/ 3359741 h 5452213"/>
              <a:gd name="connsiteX11" fmla="*/ 3868837 w 7282543"/>
              <a:gd name="connsiteY11" fmla="*/ 3359741 h 5452213"/>
              <a:gd name="connsiteX12" fmla="*/ 1296765 w 7282543"/>
              <a:gd name="connsiteY12" fmla="*/ 697490 h 5452213"/>
              <a:gd name="connsiteX13" fmla="*/ 3768377 w 7282543"/>
              <a:gd name="connsiteY13" fmla="*/ 697490 h 5452213"/>
              <a:gd name="connsiteX14" fmla="*/ 3768377 w 7282543"/>
              <a:gd name="connsiteY14" fmla="*/ 2711369 h 5452213"/>
              <a:gd name="connsiteX15" fmla="*/ 1296765 w 7282543"/>
              <a:gd name="connsiteY15" fmla="*/ 2711369 h 5452213"/>
              <a:gd name="connsiteX16" fmla="*/ 3868839 w 7282543"/>
              <a:gd name="connsiteY16" fmla="*/ 0 h 5452213"/>
              <a:gd name="connsiteX17" fmla="*/ 5952529 w 7282543"/>
              <a:gd name="connsiteY17" fmla="*/ 0 h 5452213"/>
              <a:gd name="connsiteX18" fmla="*/ 5952529 w 7282543"/>
              <a:gd name="connsiteY18" fmla="*/ 1444098 h 5452213"/>
              <a:gd name="connsiteX19" fmla="*/ 3868839 w 7282543"/>
              <a:gd name="connsiteY19" fmla="*/ 1444098 h 54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282543" h="5452213">
                <a:moveTo>
                  <a:pt x="3868838" y="3467804"/>
                </a:moveTo>
                <a:lnTo>
                  <a:pt x="6440201" y="3467804"/>
                </a:lnTo>
                <a:lnTo>
                  <a:pt x="6440201" y="4823489"/>
                </a:lnTo>
                <a:lnTo>
                  <a:pt x="3868838" y="4823489"/>
                </a:lnTo>
                <a:close/>
                <a:moveTo>
                  <a:pt x="0" y="2829256"/>
                </a:moveTo>
                <a:lnTo>
                  <a:pt x="3768376" y="2829256"/>
                </a:lnTo>
                <a:lnTo>
                  <a:pt x="3768376" y="5452213"/>
                </a:lnTo>
                <a:lnTo>
                  <a:pt x="0" y="5452213"/>
                </a:lnTo>
                <a:close/>
                <a:moveTo>
                  <a:pt x="3868837" y="1552161"/>
                </a:moveTo>
                <a:lnTo>
                  <a:pt x="7282543" y="1552161"/>
                </a:lnTo>
                <a:lnTo>
                  <a:pt x="7282543" y="3359741"/>
                </a:lnTo>
                <a:lnTo>
                  <a:pt x="3868837" y="3359741"/>
                </a:lnTo>
                <a:close/>
                <a:moveTo>
                  <a:pt x="1296765" y="697490"/>
                </a:moveTo>
                <a:lnTo>
                  <a:pt x="3768377" y="697490"/>
                </a:lnTo>
                <a:lnTo>
                  <a:pt x="3768377" y="2711369"/>
                </a:lnTo>
                <a:lnTo>
                  <a:pt x="1296765" y="2711369"/>
                </a:lnTo>
                <a:close/>
                <a:moveTo>
                  <a:pt x="3868839" y="0"/>
                </a:moveTo>
                <a:lnTo>
                  <a:pt x="5952529" y="0"/>
                </a:lnTo>
                <a:lnTo>
                  <a:pt x="5952529" y="1444098"/>
                </a:lnTo>
                <a:lnTo>
                  <a:pt x="3868839" y="14440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10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318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48000" cy="3429000"/>
          </a:xfrm>
          <a:custGeom>
            <a:avLst/>
            <a:gdLst>
              <a:gd name="connsiteX0" fmla="*/ 0 w 3048000"/>
              <a:gd name="connsiteY0" fmla="*/ 0 h 3429000"/>
              <a:gd name="connsiteX1" fmla="*/ 3048000 w 3048000"/>
              <a:gd name="connsiteY1" fmla="*/ 0 h 3429000"/>
              <a:gd name="connsiteX2" fmla="*/ 3048000 w 3048000"/>
              <a:gd name="connsiteY2" fmla="*/ 3429000 h 3429000"/>
              <a:gd name="connsiteX3" fmla="*/ 0 w 3048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3429000">
                <a:moveTo>
                  <a:pt x="0" y="0"/>
                </a:moveTo>
                <a:lnTo>
                  <a:pt x="3048000" y="0"/>
                </a:lnTo>
                <a:lnTo>
                  <a:pt x="3048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3048000" y="0"/>
            <a:ext cx="3048000" cy="3429000"/>
          </a:xfrm>
          <a:custGeom>
            <a:avLst/>
            <a:gdLst>
              <a:gd name="connsiteX0" fmla="*/ 0 w 3048000"/>
              <a:gd name="connsiteY0" fmla="*/ 0 h 3429000"/>
              <a:gd name="connsiteX1" fmla="*/ 3048000 w 3048000"/>
              <a:gd name="connsiteY1" fmla="*/ 0 h 3429000"/>
              <a:gd name="connsiteX2" fmla="*/ 3048000 w 3048000"/>
              <a:gd name="connsiteY2" fmla="*/ 3429000 h 3429000"/>
              <a:gd name="connsiteX3" fmla="*/ 0 w 3048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3429000">
                <a:moveTo>
                  <a:pt x="0" y="0"/>
                </a:moveTo>
                <a:lnTo>
                  <a:pt x="3048000" y="0"/>
                </a:lnTo>
                <a:lnTo>
                  <a:pt x="3048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2"/>
          </p:nvPr>
        </p:nvSpPr>
        <p:spPr>
          <a:xfrm>
            <a:off x="0" y="3429000"/>
            <a:ext cx="3048000" cy="3429000"/>
          </a:xfrm>
          <a:custGeom>
            <a:avLst/>
            <a:gdLst>
              <a:gd name="connsiteX0" fmla="*/ 0 w 3048000"/>
              <a:gd name="connsiteY0" fmla="*/ 0 h 3429000"/>
              <a:gd name="connsiteX1" fmla="*/ 3048000 w 3048000"/>
              <a:gd name="connsiteY1" fmla="*/ 0 h 3429000"/>
              <a:gd name="connsiteX2" fmla="*/ 3048000 w 3048000"/>
              <a:gd name="connsiteY2" fmla="*/ 3429000 h 3429000"/>
              <a:gd name="connsiteX3" fmla="*/ 0 w 3048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3429000">
                <a:moveTo>
                  <a:pt x="0" y="0"/>
                </a:moveTo>
                <a:lnTo>
                  <a:pt x="3048000" y="0"/>
                </a:lnTo>
                <a:lnTo>
                  <a:pt x="3048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3048000" y="3429000"/>
            <a:ext cx="3048000" cy="3429000"/>
          </a:xfrm>
          <a:custGeom>
            <a:avLst/>
            <a:gdLst>
              <a:gd name="connsiteX0" fmla="*/ 0 w 3048000"/>
              <a:gd name="connsiteY0" fmla="*/ 0 h 3429000"/>
              <a:gd name="connsiteX1" fmla="*/ 3048000 w 3048000"/>
              <a:gd name="connsiteY1" fmla="*/ 0 h 3429000"/>
              <a:gd name="connsiteX2" fmla="*/ 3048000 w 3048000"/>
              <a:gd name="connsiteY2" fmla="*/ 3429000 h 3429000"/>
              <a:gd name="connsiteX3" fmla="*/ 0 w 3048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3429000">
                <a:moveTo>
                  <a:pt x="0" y="0"/>
                </a:moveTo>
                <a:lnTo>
                  <a:pt x="3048000" y="0"/>
                </a:lnTo>
                <a:lnTo>
                  <a:pt x="3048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45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2514599" y="555172"/>
            <a:ext cx="3037115" cy="3657600"/>
          </a:xfrm>
          <a:custGeom>
            <a:avLst/>
            <a:gdLst>
              <a:gd name="connsiteX0" fmla="*/ 0 w 3037115"/>
              <a:gd name="connsiteY0" fmla="*/ 0 h 3657600"/>
              <a:gd name="connsiteX1" fmla="*/ 3037115 w 3037115"/>
              <a:gd name="connsiteY1" fmla="*/ 0 h 3657600"/>
              <a:gd name="connsiteX2" fmla="*/ 3037115 w 3037115"/>
              <a:gd name="connsiteY2" fmla="*/ 3657600 h 3657600"/>
              <a:gd name="connsiteX3" fmla="*/ 0 w 3037115"/>
              <a:gd name="connsiteY3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7115" h="3657600">
                <a:moveTo>
                  <a:pt x="0" y="0"/>
                </a:moveTo>
                <a:lnTo>
                  <a:pt x="3037115" y="0"/>
                </a:lnTo>
                <a:lnTo>
                  <a:pt x="3037115" y="3657600"/>
                </a:lnTo>
                <a:lnTo>
                  <a:pt x="0" y="365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6640286" y="555172"/>
            <a:ext cx="3037115" cy="3657600"/>
          </a:xfrm>
          <a:custGeom>
            <a:avLst/>
            <a:gdLst>
              <a:gd name="connsiteX0" fmla="*/ 0 w 3037115"/>
              <a:gd name="connsiteY0" fmla="*/ 0 h 3657600"/>
              <a:gd name="connsiteX1" fmla="*/ 3037115 w 3037115"/>
              <a:gd name="connsiteY1" fmla="*/ 0 h 3657600"/>
              <a:gd name="connsiteX2" fmla="*/ 3037115 w 3037115"/>
              <a:gd name="connsiteY2" fmla="*/ 3657600 h 3657600"/>
              <a:gd name="connsiteX3" fmla="*/ 0 w 3037115"/>
              <a:gd name="connsiteY3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7115" h="3657600">
                <a:moveTo>
                  <a:pt x="0" y="0"/>
                </a:moveTo>
                <a:lnTo>
                  <a:pt x="3037115" y="0"/>
                </a:lnTo>
                <a:lnTo>
                  <a:pt x="3037115" y="3657600"/>
                </a:lnTo>
                <a:lnTo>
                  <a:pt x="0" y="365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409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585857" y="551089"/>
            <a:ext cx="5116286" cy="5755822"/>
          </a:xfrm>
          <a:custGeom>
            <a:avLst/>
            <a:gdLst>
              <a:gd name="connsiteX0" fmla="*/ 0 w 5116286"/>
              <a:gd name="connsiteY0" fmla="*/ 0 h 5755822"/>
              <a:gd name="connsiteX1" fmla="*/ 5116286 w 5116286"/>
              <a:gd name="connsiteY1" fmla="*/ 0 h 5755822"/>
              <a:gd name="connsiteX2" fmla="*/ 5116286 w 5116286"/>
              <a:gd name="connsiteY2" fmla="*/ 5755822 h 5755822"/>
              <a:gd name="connsiteX3" fmla="*/ 0 w 5116286"/>
              <a:gd name="connsiteY3" fmla="*/ 5755822 h 575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6286" h="5755822">
                <a:moveTo>
                  <a:pt x="0" y="0"/>
                </a:moveTo>
                <a:lnTo>
                  <a:pt x="5116286" y="0"/>
                </a:lnTo>
                <a:lnTo>
                  <a:pt x="5116286" y="5755822"/>
                </a:lnTo>
                <a:lnTo>
                  <a:pt x="0" y="575582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481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612640" y="551089"/>
            <a:ext cx="7089503" cy="5755822"/>
          </a:xfrm>
          <a:custGeom>
            <a:avLst/>
            <a:gdLst>
              <a:gd name="connsiteX0" fmla="*/ 0 w 5116286"/>
              <a:gd name="connsiteY0" fmla="*/ 0 h 5755822"/>
              <a:gd name="connsiteX1" fmla="*/ 5116286 w 5116286"/>
              <a:gd name="connsiteY1" fmla="*/ 0 h 5755822"/>
              <a:gd name="connsiteX2" fmla="*/ 5116286 w 5116286"/>
              <a:gd name="connsiteY2" fmla="*/ 5755822 h 5755822"/>
              <a:gd name="connsiteX3" fmla="*/ 0 w 5116286"/>
              <a:gd name="connsiteY3" fmla="*/ 5755822 h 575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6286" h="5755822">
                <a:moveTo>
                  <a:pt x="0" y="0"/>
                </a:moveTo>
                <a:lnTo>
                  <a:pt x="5116286" y="0"/>
                </a:lnTo>
                <a:lnTo>
                  <a:pt x="5116286" y="5755822"/>
                </a:lnTo>
                <a:lnTo>
                  <a:pt x="0" y="575582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42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3680790" y="1036983"/>
            <a:ext cx="2272749" cy="2272749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6238461" y="1036983"/>
            <a:ext cx="2272749" cy="2272749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3680790" y="3548269"/>
            <a:ext cx="2272749" cy="2272749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6238461" y="3548269"/>
            <a:ext cx="2272749" cy="2272749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305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6489309" y="1144424"/>
            <a:ext cx="5274130" cy="5274131"/>
          </a:xfrm>
          <a:custGeom>
            <a:avLst/>
            <a:gdLst>
              <a:gd name="connsiteX0" fmla="*/ 2637065 w 5274130"/>
              <a:gd name="connsiteY0" fmla="*/ 0 h 5274131"/>
              <a:gd name="connsiteX1" fmla="*/ 5274130 w 5274130"/>
              <a:gd name="connsiteY1" fmla="*/ 2637066 h 5274131"/>
              <a:gd name="connsiteX2" fmla="*/ 2637065 w 5274130"/>
              <a:gd name="connsiteY2" fmla="*/ 5274131 h 5274131"/>
              <a:gd name="connsiteX3" fmla="*/ 0 w 5274130"/>
              <a:gd name="connsiteY3" fmla="*/ 2637066 h 5274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4130" h="5274131">
                <a:moveTo>
                  <a:pt x="2637065" y="0"/>
                </a:moveTo>
                <a:lnTo>
                  <a:pt x="5274130" y="2637066"/>
                </a:lnTo>
                <a:lnTo>
                  <a:pt x="2637065" y="5274131"/>
                </a:lnTo>
                <a:lnTo>
                  <a:pt x="0" y="263706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3412734" y="4220999"/>
            <a:ext cx="5274130" cy="5274130"/>
          </a:xfrm>
          <a:custGeom>
            <a:avLst/>
            <a:gdLst>
              <a:gd name="connsiteX0" fmla="*/ 2637066 w 5274130"/>
              <a:gd name="connsiteY0" fmla="*/ 0 h 5274130"/>
              <a:gd name="connsiteX1" fmla="*/ 5274130 w 5274130"/>
              <a:gd name="connsiteY1" fmla="*/ 2637066 h 5274130"/>
              <a:gd name="connsiteX2" fmla="*/ 2637066 w 5274130"/>
              <a:gd name="connsiteY2" fmla="*/ 5274130 h 5274130"/>
              <a:gd name="connsiteX3" fmla="*/ 0 w 5274130"/>
              <a:gd name="connsiteY3" fmla="*/ 2637066 h 5274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4130" h="5274130">
                <a:moveTo>
                  <a:pt x="2637066" y="0"/>
                </a:moveTo>
                <a:lnTo>
                  <a:pt x="5274130" y="2637066"/>
                </a:lnTo>
                <a:lnTo>
                  <a:pt x="2637066" y="5274130"/>
                </a:lnTo>
                <a:lnTo>
                  <a:pt x="0" y="263706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9565885" y="-1932152"/>
            <a:ext cx="5274129" cy="5274131"/>
          </a:xfrm>
          <a:custGeom>
            <a:avLst/>
            <a:gdLst>
              <a:gd name="connsiteX0" fmla="*/ 2637065 w 5274129"/>
              <a:gd name="connsiteY0" fmla="*/ 0 h 5274131"/>
              <a:gd name="connsiteX1" fmla="*/ 5274129 w 5274129"/>
              <a:gd name="connsiteY1" fmla="*/ 2637066 h 5274131"/>
              <a:gd name="connsiteX2" fmla="*/ 2637065 w 5274129"/>
              <a:gd name="connsiteY2" fmla="*/ 5274131 h 5274131"/>
              <a:gd name="connsiteX3" fmla="*/ 0 w 5274129"/>
              <a:gd name="connsiteY3" fmla="*/ 2637066 h 5274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4129" h="5274131">
                <a:moveTo>
                  <a:pt x="2637065" y="0"/>
                </a:moveTo>
                <a:lnTo>
                  <a:pt x="5274129" y="2637066"/>
                </a:lnTo>
                <a:lnTo>
                  <a:pt x="2637065" y="5274131"/>
                </a:lnTo>
                <a:lnTo>
                  <a:pt x="0" y="263706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9565886" y="4221000"/>
            <a:ext cx="5274129" cy="5274130"/>
          </a:xfrm>
          <a:custGeom>
            <a:avLst/>
            <a:gdLst>
              <a:gd name="connsiteX0" fmla="*/ 2637064 w 5274129"/>
              <a:gd name="connsiteY0" fmla="*/ 0 h 5274130"/>
              <a:gd name="connsiteX1" fmla="*/ 5274129 w 5274129"/>
              <a:gd name="connsiteY1" fmla="*/ 2637066 h 5274130"/>
              <a:gd name="connsiteX2" fmla="*/ 2637064 w 5274129"/>
              <a:gd name="connsiteY2" fmla="*/ 5274130 h 5274130"/>
              <a:gd name="connsiteX3" fmla="*/ 0 w 5274129"/>
              <a:gd name="connsiteY3" fmla="*/ 2637066 h 5274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4129" h="5274130">
                <a:moveTo>
                  <a:pt x="2637064" y="0"/>
                </a:moveTo>
                <a:lnTo>
                  <a:pt x="5274129" y="2637066"/>
                </a:lnTo>
                <a:lnTo>
                  <a:pt x="2637064" y="5274130"/>
                </a:lnTo>
                <a:lnTo>
                  <a:pt x="0" y="263706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1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662057" cy="4103914"/>
          </a:xfrm>
          <a:custGeom>
            <a:avLst/>
            <a:gdLst>
              <a:gd name="connsiteX0" fmla="*/ 0 w 6662057"/>
              <a:gd name="connsiteY0" fmla="*/ 0 h 4103914"/>
              <a:gd name="connsiteX1" fmla="*/ 6662057 w 6662057"/>
              <a:gd name="connsiteY1" fmla="*/ 0 h 4103914"/>
              <a:gd name="connsiteX2" fmla="*/ 6662057 w 6662057"/>
              <a:gd name="connsiteY2" fmla="*/ 4103914 h 4103914"/>
              <a:gd name="connsiteX3" fmla="*/ 0 w 6662057"/>
              <a:gd name="connsiteY3" fmla="*/ 4103914 h 4103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2057" h="4103914">
                <a:moveTo>
                  <a:pt x="0" y="0"/>
                </a:moveTo>
                <a:lnTo>
                  <a:pt x="6662057" y="0"/>
                </a:lnTo>
                <a:lnTo>
                  <a:pt x="6662057" y="4103914"/>
                </a:lnTo>
                <a:lnTo>
                  <a:pt x="0" y="41039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7020403" y="358346"/>
            <a:ext cx="4813251" cy="2929140"/>
          </a:xfrm>
          <a:custGeom>
            <a:avLst/>
            <a:gdLst>
              <a:gd name="connsiteX0" fmla="*/ 0 w 4813251"/>
              <a:gd name="connsiteY0" fmla="*/ 0 h 2929140"/>
              <a:gd name="connsiteX1" fmla="*/ 4813251 w 4813251"/>
              <a:gd name="connsiteY1" fmla="*/ 0 h 2929140"/>
              <a:gd name="connsiteX2" fmla="*/ 4813251 w 4813251"/>
              <a:gd name="connsiteY2" fmla="*/ 2929140 h 2929140"/>
              <a:gd name="connsiteX3" fmla="*/ 0 w 4813251"/>
              <a:gd name="connsiteY3" fmla="*/ 2929140 h 292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3251" h="2929140">
                <a:moveTo>
                  <a:pt x="0" y="0"/>
                </a:moveTo>
                <a:lnTo>
                  <a:pt x="4813251" y="0"/>
                </a:lnTo>
                <a:lnTo>
                  <a:pt x="4813251" y="2929140"/>
                </a:lnTo>
                <a:lnTo>
                  <a:pt x="0" y="29291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5565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680858" y="1915886"/>
            <a:ext cx="7511142" cy="4147457"/>
          </a:xfrm>
          <a:custGeom>
            <a:avLst/>
            <a:gdLst>
              <a:gd name="connsiteX0" fmla="*/ 0 w 7511142"/>
              <a:gd name="connsiteY0" fmla="*/ 0 h 4147457"/>
              <a:gd name="connsiteX1" fmla="*/ 7511142 w 7511142"/>
              <a:gd name="connsiteY1" fmla="*/ 0 h 4147457"/>
              <a:gd name="connsiteX2" fmla="*/ 7511142 w 7511142"/>
              <a:gd name="connsiteY2" fmla="*/ 4147457 h 4147457"/>
              <a:gd name="connsiteX3" fmla="*/ 0 w 7511142"/>
              <a:gd name="connsiteY3" fmla="*/ 4147457 h 4147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11142" h="4147457">
                <a:moveTo>
                  <a:pt x="0" y="0"/>
                </a:moveTo>
                <a:lnTo>
                  <a:pt x="7511142" y="0"/>
                </a:lnTo>
                <a:lnTo>
                  <a:pt x="7511142" y="4147457"/>
                </a:lnTo>
                <a:lnTo>
                  <a:pt x="0" y="414745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241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243944" y="0"/>
            <a:ext cx="8948056" cy="3298372"/>
          </a:xfrm>
          <a:custGeom>
            <a:avLst/>
            <a:gdLst>
              <a:gd name="connsiteX0" fmla="*/ 0 w 8948056"/>
              <a:gd name="connsiteY0" fmla="*/ 0 h 3298372"/>
              <a:gd name="connsiteX1" fmla="*/ 8948056 w 8948056"/>
              <a:gd name="connsiteY1" fmla="*/ 0 h 3298372"/>
              <a:gd name="connsiteX2" fmla="*/ 8948056 w 8948056"/>
              <a:gd name="connsiteY2" fmla="*/ 3298372 h 3298372"/>
              <a:gd name="connsiteX3" fmla="*/ 0 w 8948056"/>
              <a:gd name="connsiteY3" fmla="*/ 3298372 h 329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48056" h="3298372">
                <a:moveTo>
                  <a:pt x="0" y="0"/>
                </a:moveTo>
                <a:lnTo>
                  <a:pt x="8948056" y="0"/>
                </a:lnTo>
                <a:lnTo>
                  <a:pt x="8948056" y="3298372"/>
                </a:lnTo>
                <a:lnTo>
                  <a:pt x="0" y="32983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060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761121" y="1528356"/>
            <a:ext cx="5741820" cy="3627121"/>
          </a:xfrm>
          <a:custGeom>
            <a:avLst/>
            <a:gdLst>
              <a:gd name="connsiteX0" fmla="*/ 0 w 5741820"/>
              <a:gd name="connsiteY0" fmla="*/ 0 h 3627121"/>
              <a:gd name="connsiteX1" fmla="*/ 5741820 w 5741820"/>
              <a:gd name="connsiteY1" fmla="*/ 0 h 3627121"/>
              <a:gd name="connsiteX2" fmla="*/ 5741820 w 5741820"/>
              <a:gd name="connsiteY2" fmla="*/ 3627121 h 3627121"/>
              <a:gd name="connsiteX3" fmla="*/ 0 w 5741820"/>
              <a:gd name="connsiteY3" fmla="*/ 3627121 h 362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1820" h="3627121">
                <a:moveTo>
                  <a:pt x="0" y="0"/>
                </a:moveTo>
                <a:lnTo>
                  <a:pt x="5741820" y="0"/>
                </a:lnTo>
                <a:lnTo>
                  <a:pt x="5741820" y="3627121"/>
                </a:lnTo>
                <a:lnTo>
                  <a:pt x="0" y="362712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08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489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514133" y="-1019312"/>
            <a:ext cx="4291243" cy="5924310"/>
          </a:xfrm>
          <a:custGeom>
            <a:avLst/>
            <a:gdLst>
              <a:gd name="connsiteX0" fmla="*/ 9022 w 4291243"/>
              <a:gd name="connsiteY0" fmla="*/ 0 h 5924310"/>
              <a:gd name="connsiteX1" fmla="*/ 4285227 w 4291243"/>
              <a:gd name="connsiteY1" fmla="*/ 0 h 5924310"/>
              <a:gd name="connsiteX2" fmla="*/ 4291243 w 4291243"/>
              <a:gd name="connsiteY2" fmla="*/ 6616 h 5924310"/>
              <a:gd name="connsiteX3" fmla="*/ 4288235 w 4291243"/>
              <a:gd name="connsiteY3" fmla="*/ 5917694 h 5924310"/>
              <a:gd name="connsiteX4" fmla="*/ 4282220 w 4291243"/>
              <a:gd name="connsiteY4" fmla="*/ 5924310 h 5924310"/>
              <a:gd name="connsiteX5" fmla="*/ 6015 w 4291243"/>
              <a:gd name="connsiteY5" fmla="*/ 5924310 h 5924310"/>
              <a:gd name="connsiteX6" fmla="*/ 0 w 4291243"/>
              <a:gd name="connsiteY6" fmla="*/ 5917694 h 5924310"/>
              <a:gd name="connsiteX7" fmla="*/ 3007 w 4291243"/>
              <a:gd name="connsiteY7" fmla="*/ 6616 h 5924310"/>
              <a:gd name="connsiteX8" fmla="*/ 9022 w 4291243"/>
              <a:gd name="connsiteY8" fmla="*/ 0 h 5924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91243" h="5924310">
                <a:moveTo>
                  <a:pt x="9022" y="0"/>
                </a:moveTo>
                <a:cubicBezTo>
                  <a:pt x="4285227" y="0"/>
                  <a:pt x="4285227" y="0"/>
                  <a:pt x="4285227" y="0"/>
                </a:cubicBezTo>
                <a:cubicBezTo>
                  <a:pt x="4288235" y="0"/>
                  <a:pt x="4291243" y="3308"/>
                  <a:pt x="4291243" y="6616"/>
                </a:cubicBezTo>
                <a:lnTo>
                  <a:pt x="4288235" y="5917694"/>
                </a:lnTo>
                <a:cubicBezTo>
                  <a:pt x="4288235" y="5921002"/>
                  <a:pt x="4285227" y="5924310"/>
                  <a:pt x="4282220" y="5924310"/>
                </a:cubicBezTo>
                <a:cubicBezTo>
                  <a:pt x="6015" y="5924310"/>
                  <a:pt x="6015" y="5924310"/>
                  <a:pt x="6015" y="5924310"/>
                </a:cubicBezTo>
                <a:cubicBezTo>
                  <a:pt x="3007" y="5924310"/>
                  <a:pt x="0" y="5921002"/>
                  <a:pt x="0" y="5917694"/>
                </a:cubicBezTo>
                <a:cubicBezTo>
                  <a:pt x="3007" y="6616"/>
                  <a:pt x="3007" y="6616"/>
                  <a:pt x="3007" y="6616"/>
                </a:cubicBezTo>
                <a:cubicBezTo>
                  <a:pt x="3007" y="3308"/>
                  <a:pt x="6015" y="0"/>
                  <a:pt x="90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439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545884" y="2212489"/>
            <a:ext cx="3109057" cy="5451108"/>
          </a:xfrm>
          <a:custGeom>
            <a:avLst/>
            <a:gdLst>
              <a:gd name="connsiteX0" fmla="*/ 0 w 3109057"/>
              <a:gd name="connsiteY0" fmla="*/ 0 h 5451108"/>
              <a:gd name="connsiteX1" fmla="*/ 3109057 w 3109057"/>
              <a:gd name="connsiteY1" fmla="*/ 0 h 5451108"/>
              <a:gd name="connsiteX2" fmla="*/ 3109057 w 3109057"/>
              <a:gd name="connsiteY2" fmla="*/ 5451108 h 5451108"/>
              <a:gd name="connsiteX3" fmla="*/ 0 w 3109057"/>
              <a:gd name="connsiteY3" fmla="*/ 5451108 h 545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9057" h="5451108">
                <a:moveTo>
                  <a:pt x="0" y="0"/>
                </a:moveTo>
                <a:lnTo>
                  <a:pt x="3109057" y="0"/>
                </a:lnTo>
                <a:lnTo>
                  <a:pt x="3109057" y="5451108"/>
                </a:lnTo>
                <a:lnTo>
                  <a:pt x="0" y="54511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8577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5081696" y="2295220"/>
            <a:ext cx="1931297" cy="2258365"/>
          </a:xfrm>
          <a:custGeom>
            <a:avLst/>
            <a:gdLst>
              <a:gd name="connsiteX0" fmla="*/ 280782 w 1931297"/>
              <a:gd name="connsiteY0" fmla="*/ 0 h 2258365"/>
              <a:gd name="connsiteX1" fmla="*/ 1641418 w 1931297"/>
              <a:gd name="connsiteY1" fmla="*/ 0 h 2258365"/>
              <a:gd name="connsiteX2" fmla="*/ 1931297 w 1931297"/>
              <a:gd name="connsiteY2" fmla="*/ 261783 h 2258365"/>
              <a:gd name="connsiteX3" fmla="*/ 1931297 w 1931297"/>
              <a:gd name="connsiteY3" fmla="*/ 1991518 h 2258365"/>
              <a:gd name="connsiteX4" fmla="*/ 1655433 w 1931297"/>
              <a:gd name="connsiteY4" fmla="*/ 2257972 h 2258365"/>
              <a:gd name="connsiteX5" fmla="*/ 266521 w 1931297"/>
              <a:gd name="connsiteY5" fmla="*/ 2257972 h 2258365"/>
              <a:gd name="connsiteX6" fmla="*/ 0 w 1931297"/>
              <a:gd name="connsiteY6" fmla="*/ 1977507 h 2258365"/>
              <a:gd name="connsiteX7" fmla="*/ 0 w 1931297"/>
              <a:gd name="connsiteY7" fmla="*/ 313402 h 2258365"/>
              <a:gd name="connsiteX8" fmla="*/ 280782 w 1931297"/>
              <a:gd name="connsiteY8" fmla="*/ 0 h 225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1297" h="2258365">
                <a:moveTo>
                  <a:pt x="280782" y="0"/>
                </a:moveTo>
                <a:cubicBezTo>
                  <a:pt x="1641418" y="0"/>
                  <a:pt x="1641418" y="0"/>
                  <a:pt x="1641418" y="0"/>
                </a:cubicBezTo>
                <a:cubicBezTo>
                  <a:pt x="1861225" y="0"/>
                  <a:pt x="1931297" y="163706"/>
                  <a:pt x="1931297" y="261783"/>
                </a:cubicBezTo>
                <a:cubicBezTo>
                  <a:pt x="1931297" y="1991518"/>
                  <a:pt x="1931297" y="1991518"/>
                  <a:pt x="1931297" y="1991518"/>
                </a:cubicBezTo>
                <a:cubicBezTo>
                  <a:pt x="1931297" y="2183247"/>
                  <a:pt x="1805167" y="2257972"/>
                  <a:pt x="1655433" y="2257972"/>
                </a:cubicBezTo>
                <a:cubicBezTo>
                  <a:pt x="266521" y="2257972"/>
                  <a:pt x="266521" y="2257972"/>
                  <a:pt x="266521" y="2257972"/>
                </a:cubicBezTo>
                <a:cubicBezTo>
                  <a:pt x="103019" y="2267312"/>
                  <a:pt x="0" y="2108522"/>
                  <a:pt x="0" y="1977507"/>
                </a:cubicBezTo>
                <a:cubicBezTo>
                  <a:pt x="0" y="1561358"/>
                  <a:pt x="0" y="313402"/>
                  <a:pt x="0" y="313402"/>
                </a:cubicBezTo>
                <a:cubicBezTo>
                  <a:pt x="0" y="168377"/>
                  <a:pt x="89004" y="0"/>
                  <a:pt x="2807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8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29000"/>
            <a:ext cx="12192000" cy="3429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878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794658" y="794658"/>
            <a:ext cx="10602685" cy="5268685"/>
          </a:xfrm>
          <a:custGeom>
            <a:avLst/>
            <a:gdLst>
              <a:gd name="connsiteX0" fmla="*/ 0 w 10602685"/>
              <a:gd name="connsiteY0" fmla="*/ 0 h 5268685"/>
              <a:gd name="connsiteX1" fmla="*/ 10602685 w 10602685"/>
              <a:gd name="connsiteY1" fmla="*/ 0 h 5268685"/>
              <a:gd name="connsiteX2" fmla="*/ 10602685 w 10602685"/>
              <a:gd name="connsiteY2" fmla="*/ 5268685 h 5268685"/>
              <a:gd name="connsiteX3" fmla="*/ 0 w 10602685"/>
              <a:gd name="connsiteY3" fmla="*/ 5268685 h 5268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02685" h="5268685">
                <a:moveTo>
                  <a:pt x="0" y="0"/>
                </a:moveTo>
                <a:lnTo>
                  <a:pt x="10602685" y="0"/>
                </a:lnTo>
                <a:lnTo>
                  <a:pt x="10602685" y="5268685"/>
                </a:lnTo>
                <a:lnTo>
                  <a:pt x="0" y="52686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452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0" y="3429000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6096000" y="3429000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36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2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79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096000" y="3429000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99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tx1">
                    <a:lumMod val="65000"/>
                    <a:lumOff val="35000"/>
                  </a:schemeClr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tx1">
                    <a:lumMod val="65000"/>
                    <a:lumOff val="35000"/>
                  </a:schemeClr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>
                    <a:lumMod val="65000"/>
                    <a:lumOff val="35000"/>
                  </a:schemeClr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fld id="{F3BDBCB1-AAE6-2947-A82E-4EA4E39F93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79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71" r:id="rId4"/>
    <p:sldLayoutId id="2147483656" r:id="rId5"/>
    <p:sldLayoutId id="2147483662" r:id="rId6"/>
    <p:sldLayoutId id="2147483664" r:id="rId7"/>
    <p:sldLayoutId id="2147483666" r:id="rId8"/>
    <p:sldLayoutId id="2147483663" r:id="rId9"/>
    <p:sldLayoutId id="2147483665" r:id="rId10"/>
    <p:sldLayoutId id="2147483655" r:id="rId11"/>
    <p:sldLayoutId id="2147483651" r:id="rId12"/>
    <p:sldLayoutId id="2147483657" r:id="rId13"/>
    <p:sldLayoutId id="2147483675" r:id="rId14"/>
    <p:sldLayoutId id="2147483674" r:id="rId15"/>
    <p:sldLayoutId id="2147483652" r:id="rId16"/>
    <p:sldLayoutId id="2147483653" r:id="rId17"/>
    <p:sldLayoutId id="2147483654" r:id="rId18"/>
    <p:sldLayoutId id="2147483659" r:id="rId19"/>
    <p:sldLayoutId id="2147483673" r:id="rId20"/>
    <p:sldLayoutId id="2147483658" r:id="rId21"/>
    <p:sldLayoutId id="2147483660" r:id="rId22"/>
    <p:sldLayoutId id="2147483670" r:id="rId23"/>
    <p:sldLayoutId id="2147483672" r:id="rId24"/>
    <p:sldLayoutId id="2147483676" r:id="rId25"/>
    <p:sldLayoutId id="2147483667" r:id="rId26"/>
    <p:sldLayoutId id="2147483668" r:id="rId27"/>
    <p:sldLayoutId id="2147483669" r:id="rId28"/>
    <p:sldLayoutId id="2147483677" r:id="rId29"/>
    <p:sldLayoutId id="2147483678" r:id="rId30"/>
    <p:sldLayoutId id="2147483679" r:id="rId31"/>
    <p:sldLayoutId id="2147483680" r:id="rId3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>
              <a:lumMod val="65000"/>
              <a:lumOff val="35000"/>
            </a:schemeClr>
          </a:solidFill>
          <a:latin typeface="Roboto Thin" charset="0"/>
          <a:ea typeface="Roboto Thin" charset="0"/>
          <a:cs typeface="Roboto Thin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1200" b="0" i="0" kern="1200">
          <a:solidFill>
            <a:schemeClr val="tx1">
              <a:lumMod val="65000"/>
              <a:lumOff val="35000"/>
            </a:schemeClr>
          </a:solidFill>
          <a:latin typeface="Roboto Thin" charset="0"/>
          <a:ea typeface="Roboto Thin" charset="0"/>
          <a:cs typeface="Roboto Thin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800" b="0" i="0" kern="1200">
          <a:solidFill>
            <a:schemeClr val="tx1">
              <a:lumMod val="65000"/>
              <a:lumOff val="35000"/>
            </a:schemeClr>
          </a:solidFill>
          <a:latin typeface="Roboto Thin" charset="0"/>
          <a:ea typeface="Roboto Thin" charset="0"/>
          <a:cs typeface="Roboto Thin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800" b="0" i="0" kern="1200">
          <a:solidFill>
            <a:schemeClr val="tx1">
              <a:lumMod val="65000"/>
              <a:lumOff val="35000"/>
            </a:schemeClr>
          </a:solidFill>
          <a:latin typeface="Roboto Thin" charset="0"/>
          <a:ea typeface="Roboto Thin" charset="0"/>
          <a:cs typeface="Roboto Thin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800" b="0" i="0" kern="1200">
          <a:solidFill>
            <a:schemeClr val="tx1">
              <a:lumMod val="65000"/>
              <a:lumOff val="35000"/>
            </a:schemeClr>
          </a:solidFill>
          <a:latin typeface="Roboto Thin" charset="0"/>
          <a:ea typeface="Roboto Thin" charset="0"/>
          <a:cs typeface="Roboto Thin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800" b="0" i="0" kern="1200">
          <a:solidFill>
            <a:schemeClr val="tx1">
              <a:lumMod val="65000"/>
              <a:lumOff val="35000"/>
            </a:schemeClr>
          </a:solidFill>
          <a:latin typeface="Roboto Thin" charset="0"/>
          <a:ea typeface="Roboto Thin" charset="0"/>
          <a:cs typeface="Roboto Thi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jpg"/><Relationship Id="rId3" Type="http://schemas.openxmlformats.org/officeDocument/2006/relationships/image" Target="../media/image8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gif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5.gif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15.gif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5.gif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15.gif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4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gi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jpg"/><Relationship Id="rId3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333B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TW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912457" y="4648134"/>
            <a:ext cx="2367086" cy="3049340"/>
            <a:chOff x="4421757" y="3739789"/>
            <a:chExt cx="3352918" cy="4319315"/>
          </a:xfrm>
        </p:grpSpPr>
        <p:sp>
          <p:nvSpPr>
            <p:cNvPr id="9" name="Rectangle 8"/>
            <p:cNvSpPr/>
            <p:nvPr/>
          </p:nvSpPr>
          <p:spPr>
            <a:xfrm rot="18900000" flipV="1">
              <a:off x="4421757" y="3739789"/>
              <a:ext cx="3352918" cy="3352918"/>
            </a:xfrm>
            <a:prstGeom prst="rect">
              <a:avLst/>
            </a:prstGeom>
            <a:noFill/>
            <a:ln w="101600">
              <a:solidFill>
                <a:srgbClr val="FF9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 rot="18900000" flipV="1">
              <a:off x="5501887" y="5138345"/>
              <a:ext cx="1192658" cy="1192658"/>
            </a:xfrm>
            <a:prstGeom prst="rect">
              <a:avLst/>
            </a:prstGeom>
            <a:noFill/>
            <a:ln w="101600">
              <a:solidFill>
                <a:srgbClr val="FF9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 rot="18900000" flipV="1">
              <a:off x="4912474" y="5687620"/>
              <a:ext cx="2371484" cy="2371484"/>
            </a:xfrm>
            <a:prstGeom prst="rect">
              <a:avLst/>
            </a:prstGeom>
            <a:noFill/>
            <a:ln w="25400">
              <a:solidFill>
                <a:srgbClr val="FF9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22625" y="1698095"/>
            <a:ext cx="115467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7200" dirty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好行事曆</a:t>
            </a:r>
            <a:r>
              <a:rPr lang="en-US" altLang="zh-TW" sz="7200" dirty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-</a:t>
            </a:r>
            <a:r>
              <a:rPr lang="zh-TW" altLang="en-US" sz="7200" dirty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你最喜歡的行事曆</a:t>
            </a:r>
          </a:p>
        </p:txBody>
      </p:sp>
      <p:sp>
        <p:nvSpPr>
          <p:cNvPr id="12" name="Right Triangle 11"/>
          <p:cNvSpPr/>
          <p:nvPr/>
        </p:nvSpPr>
        <p:spPr>
          <a:xfrm rot="18900000">
            <a:off x="5867076" y="2775359"/>
            <a:ext cx="457848" cy="457848"/>
          </a:xfrm>
          <a:prstGeom prst="rtTriangle">
            <a:avLst/>
          </a:prstGeom>
          <a:solidFill>
            <a:srgbClr val="FF9F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788204" y="6044328"/>
            <a:ext cx="385592" cy="0"/>
          </a:xfrm>
          <a:prstGeom prst="line">
            <a:avLst/>
          </a:prstGeom>
          <a:ln>
            <a:solidFill>
              <a:srgbClr val="FF9F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1100604" y="6044328"/>
            <a:ext cx="385592" cy="0"/>
          </a:xfrm>
          <a:prstGeom prst="line">
            <a:avLst/>
          </a:prstGeom>
          <a:ln>
            <a:solidFill>
              <a:srgbClr val="FF9F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4">
            <a:extLst>
              <a:ext uri="{FF2B5EF4-FFF2-40B4-BE49-F238E27FC236}">
                <a16:creationId xmlns:a16="http://schemas.microsoft.com/office/drawing/2014/main" xmlns="" id="{63219E51-2044-40E2-8064-4475DC967DAC}"/>
              </a:ext>
            </a:extLst>
          </p:cNvPr>
          <p:cNvSpPr txBox="1"/>
          <p:nvPr/>
        </p:nvSpPr>
        <p:spPr>
          <a:xfrm>
            <a:off x="427002" y="560084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第三組</a:t>
            </a:r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xmlns="" id="{5973C510-91D2-47A8-BA67-C5B9D992808C}"/>
              </a:ext>
            </a:extLst>
          </p:cNvPr>
          <p:cNvSpPr txBox="1"/>
          <p:nvPr/>
        </p:nvSpPr>
        <p:spPr>
          <a:xfrm>
            <a:off x="8714002" y="4520834"/>
            <a:ext cx="3477997" cy="304698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鄭紹雄</a:t>
            </a:r>
          </a:p>
          <a:p>
            <a:pPr algn="ctr"/>
            <a:r>
              <a:rPr lang="zh-TW" altLang="en-US" sz="2400" dirty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楊軒宇</a:t>
            </a:r>
          </a:p>
          <a:p>
            <a:pPr algn="ctr"/>
            <a:r>
              <a:rPr lang="zh-TW" altLang="en-US" sz="2400" dirty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張鈞棠</a:t>
            </a:r>
          </a:p>
          <a:p>
            <a:pPr algn="ctr"/>
            <a:r>
              <a:rPr lang="zh-TW" altLang="en-US" sz="2400" dirty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許新源</a:t>
            </a:r>
          </a:p>
          <a:p>
            <a:pPr algn="ctr"/>
            <a:endParaRPr lang="en-US" altLang="zh-TW" sz="2400" dirty="0">
              <a:solidFill>
                <a:schemeClr val="bg1"/>
              </a:solidFill>
              <a:latin typeface="Nexa Bold" charset="0"/>
              <a:ea typeface="Nexa Bold" charset="0"/>
              <a:cs typeface="Nexa Bold" charset="0"/>
            </a:endParaRPr>
          </a:p>
          <a:p>
            <a:pPr algn="ctr"/>
            <a:endParaRPr lang="en-US" altLang="zh-TW" sz="2400" dirty="0">
              <a:solidFill>
                <a:schemeClr val="bg1"/>
              </a:solidFill>
              <a:latin typeface="Nexa Bold" charset="0"/>
              <a:ea typeface="Nexa Bold" charset="0"/>
              <a:cs typeface="Nexa Bold" charset="0"/>
            </a:endParaRPr>
          </a:p>
          <a:p>
            <a:pPr algn="ctr"/>
            <a:endParaRPr lang="en-US" altLang="zh-TW" sz="2400" dirty="0">
              <a:solidFill>
                <a:schemeClr val="bg1"/>
              </a:solidFill>
              <a:latin typeface="Nexa Bold" charset="0"/>
              <a:ea typeface="Nexa Bold" charset="0"/>
              <a:cs typeface="Nexa Bold" charset="0"/>
            </a:endParaRPr>
          </a:p>
          <a:p>
            <a:pPr algn="ctr"/>
            <a:endParaRPr lang="en-US" altLang="zh-TW" sz="2400" dirty="0">
              <a:solidFill>
                <a:schemeClr val="bg1"/>
              </a:solidFill>
              <a:latin typeface="Nexa Bold" charset="0"/>
              <a:ea typeface="Nexa Bold" charset="0"/>
              <a:cs typeface="Nexa Bold" charset="0"/>
            </a:endParaRPr>
          </a:p>
          <a:p>
            <a:pPr algn="ctr"/>
            <a:r>
              <a:rPr lang="zh-TW" altLang="en-US" sz="2400" dirty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賴俊霖</a:t>
            </a:r>
          </a:p>
          <a:p>
            <a:pPr algn="ctr"/>
            <a:r>
              <a:rPr lang="zh-TW" altLang="en-US" sz="2400" dirty="0" smtClean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曾嘉豪</a:t>
            </a:r>
            <a:endParaRPr lang="zh-TW" altLang="en-US" sz="2400" dirty="0">
              <a:solidFill>
                <a:schemeClr val="bg1"/>
              </a:solidFill>
              <a:latin typeface="Nexa Bold" charset="0"/>
              <a:ea typeface="Nexa Bold" charset="0"/>
              <a:cs typeface="Nexa Bold" charset="0"/>
            </a:endParaRPr>
          </a:p>
          <a:p>
            <a:pPr algn="ctr"/>
            <a:r>
              <a:rPr lang="zh-TW" altLang="en-US" sz="2400" dirty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林晉廷</a:t>
            </a:r>
          </a:p>
          <a:p>
            <a:pPr algn="ctr"/>
            <a:r>
              <a:rPr lang="zh-TW" altLang="en-US" sz="2400" dirty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鄭穎謙</a:t>
            </a:r>
          </a:p>
        </p:txBody>
      </p:sp>
    </p:spTree>
    <p:extLst>
      <p:ext uri="{BB962C8B-B14F-4D97-AF65-F5344CB8AC3E}">
        <p14:creationId xmlns:p14="http://schemas.microsoft.com/office/powerpoint/2010/main" val="85689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333B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62196" y="1688870"/>
            <a:ext cx="34676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spc="600" dirty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5.</a:t>
            </a:r>
            <a:r>
              <a:rPr lang="en-US" altLang="zh-TW" sz="4000" spc="600" dirty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 	</a:t>
            </a:r>
            <a:r>
              <a:rPr lang="zh-CN" altLang="en-US" sz="4000" spc="600" dirty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系統設計</a:t>
            </a:r>
            <a:endParaRPr lang="en-US" sz="4000" spc="600" dirty="0">
              <a:solidFill>
                <a:schemeClr val="bg1"/>
              </a:solidFill>
              <a:latin typeface="Nexa Bold" charset="0"/>
              <a:ea typeface="Nexa Bold" charset="0"/>
              <a:cs typeface="Nexa Bold" charset="0"/>
            </a:endParaRPr>
          </a:p>
        </p:txBody>
      </p:sp>
      <p:sp>
        <p:nvSpPr>
          <p:cNvPr id="9" name="Cross 8"/>
          <p:cNvSpPr/>
          <p:nvPr/>
        </p:nvSpPr>
        <p:spPr>
          <a:xfrm rot="2700000">
            <a:off x="5675111" y="2884140"/>
            <a:ext cx="841778" cy="841778"/>
          </a:xfrm>
          <a:prstGeom prst="plus">
            <a:avLst>
              <a:gd name="adj" fmla="val 42630"/>
            </a:avLst>
          </a:prstGeom>
          <a:solidFill>
            <a:srgbClr val="FF9F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788204" y="6044328"/>
            <a:ext cx="385592" cy="0"/>
          </a:xfrm>
          <a:prstGeom prst="line">
            <a:avLst/>
          </a:prstGeom>
          <a:ln>
            <a:solidFill>
              <a:srgbClr val="FF9F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100604" y="6044328"/>
            <a:ext cx="385592" cy="0"/>
          </a:xfrm>
          <a:prstGeom prst="line">
            <a:avLst/>
          </a:prstGeom>
          <a:ln>
            <a:solidFill>
              <a:srgbClr val="FF9F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C34E1108-2B83-4E93-8695-5863AF772699}"/>
              </a:ext>
            </a:extLst>
          </p:cNvPr>
          <p:cNvSpPr/>
          <p:nvPr/>
        </p:nvSpPr>
        <p:spPr>
          <a:xfrm>
            <a:off x="4112612" y="2212090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"/>
              </a:spcBef>
              <a:spcAft>
                <a:spcPts val="0"/>
              </a:spcAft>
            </a:pPr>
            <a:r>
              <a:rPr lang="zh-TW" altLang="zh-TW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有一個介面敘述及六個元件設計介紹。</a:t>
            </a:r>
            <a:endParaRPr lang="zh-TW" altLang="zh-TW" dirty="0">
              <a:solidFill>
                <a:schemeClr val="bg2">
                  <a:lumMod val="9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53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103429" y="0"/>
            <a:ext cx="1088570" cy="6858000"/>
          </a:xfrm>
          <a:prstGeom prst="rect">
            <a:avLst/>
          </a:prstGeom>
          <a:solidFill>
            <a:srgbClr val="373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82198" y="192755"/>
            <a:ext cx="57007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5.1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Nexa Bold" charset="0"/>
              <a:ea typeface="Nexa Bold" charset="0"/>
              <a:cs typeface="Nexa Bold" charset="0"/>
            </a:endParaRPr>
          </a:p>
          <a:p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exa Bold" charset="0"/>
                <a:ea typeface="Nexa Bold" charset="0"/>
                <a:cs typeface="Nexa Bold" charset="0"/>
              </a:rPr>
              <a:t>使用者介面描述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Nexa Bold" charset="0"/>
              <a:ea typeface="Nexa Bold" charset="0"/>
              <a:cs typeface="Nexa Bold" charset="0"/>
            </a:endParaRPr>
          </a:p>
        </p:txBody>
      </p:sp>
      <p:sp>
        <p:nvSpPr>
          <p:cNvPr id="15" name="Cross 14"/>
          <p:cNvSpPr/>
          <p:nvPr/>
        </p:nvSpPr>
        <p:spPr>
          <a:xfrm>
            <a:off x="6600890" y="6483265"/>
            <a:ext cx="195508" cy="195508"/>
          </a:xfrm>
          <a:prstGeom prst="plus">
            <a:avLst>
              <a:gd name="adj" fmla="val 36980"/>
            </a:avLst>
          </a:prstGeom>
          <a:solidFill>
            <a:srgbClr val="FF9F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58346" y="358346"/>
            <a:ext cx="679622" cy="679622"/>
          </a:xfrm>
          <a:prstGeom prst="rect">
            <a:avLst/>
          </a:prstGeom>
          <a:solidFill>
            <a:srgbClr val="FF9F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447659" y="1442398"/>
            <a:ext cx="400110" cy="397320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400" spc="600">
                <a:solidFill>
                  <a:schemeClr val="bg1"/>
                </a:solidFill>
                <a:latin typeface="Roboto Thin" charset="0"/>
                <a:ea typeface="Roboto Thin" charset="0"/>
                <a:cs typeface="Roboto Thin" charset="0"/>
              </a:rPr>
              <a:t>www.yourwebsitehere.com</a:t>
            </a:r>
            <a:endParaRPr lang="en-US" sz="1400" spc="600" dirty="0">
              <a:solidFill>
                <a:schemeClr val="bg1"/>
              </a:solidFill>
              <a:latin typeface="Roboto Thin" charset="0"/>
              <a:ea typeface="Roboto Thin" charset="0"/>
              <a:cs typeface="Roboto Thin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7" name="image20.png">
            <a:extLst>
              <a:ext uri="{FF2B5EF4-FFF2-40B4-BE49-F238E27FC236}">
                <a16:creationId xmlns:a16="http://schemas.microsoft.com/office/drawing/2014/main" xmlns="" id="{67100A38-8113-479B-9B7B-1B07A024629F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894152" y="-1"/>
            <a:ext cx="5297847" cy="6857999"/>
          </a:xfrm>
          <a:prstGeom prst="rect">
            <a:avLst/>
          </a:prstGeom>
          <a:ln/>
        </p:spPr>
      </p:pic>
      <p:sp>
        <p:nvSpPr>
          <p:cNvPr id="18" name="Rectangle 12">
            <a:extLst>
              <a:ext uri="{FF2B5EF4-FFF2-40B4-BE49-F238E27FC236}">
                <a16:creationId xmlns:a16="http://schemas.microsoft.com/office/drawing/2014/main" xmlns="" id="{98B99C61-1708-443F-9008-3488E23B77D1}"/>
              </a:ext>
            </a:extLst>
          </p:cNvPr>
          <p:cNvSpPr/>
          <p:nvPr/>
        </p:nvSpPr>
        <p:spPr>
          <a:xfrm>
            <a:off x="350531" y="1524365"/>
            <a:ext cx="6543621" cy="4717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創建帳號及登入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顯示上次登入時間及登入次數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顯示目前日期及月曆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提醒今天的行程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觀看上下月，或輸入要觀看的月份查詢日曆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利用名子、開始時間、完成百分比、行程編號、行程分類、內容，創建一個行程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搜尋特定日期行程，以及觀看行程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使用名子、開始時間、完成百分比、行程編號、行程分類、內容，檢索想看的行程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觀看日期的時候可以使用參數進行排序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刪除、修改、更新行程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修改帳號密碼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調整音樂大小聲、音樂有無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11353799" y="125076"/>
            <a:ext cx="9963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400" dirty="0">
                <a:solidFill>
                  <a:schemeClr val="bg1"/>
                </a:solidFill>
              </a:rPr>
              <a:t>6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09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8069844" y="482946"/>
            <a:ext cx="2805036" cy="1637969"/>
          </a:xfrm>
          <a:prstGeom prst="rect">
            <a:avLst/>
          </a:prstGeom>
          <a:noFill/>
          <a:ln w="1143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image19.jpg">
            <a:extLst>
              <a:ext uri="{FF2B5EF4-FFF2-40B4-BE49-F238E27FC236}">
                <a16:creationId xmlns:a16="http://schemas.microsoft.com/office/drawing/2014/main" xmlns="" id="{E5109F1A-DA0E-4DD3-B269-146B7C7897C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37968" y="1037967"/>
            <a:ext cx="8787167" cy="5726727"/>
          </a:xfrm>
          <a:prstGeom prst="rect">
            <a:avLst/>
          </a:prstGeom>
          <a:ln/>
        </p:spPr>
      </p:pic>
      <p:sp>
        <p:nvSpPr>
          <p:cNvPr id="12" name="TextBox 11"/>
          <p:cNvSpPr txBox="1"/>
          <p:nvPr/>
        </p:nvSpPr>
        <p:spPr>
          <a:xfrm>
            <a:off x="10393675" y="6301947"/>
            <a:ext cx="14895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t>www.yourwebsite.com</a:t>
            </a:r>
            <a:endParaRPr lang="en-US" sz="1000" dirty="0">
              <a:solidFill>
                <a:schemeClr val="bg1"/>
              </a:solidFill>
              <a:latin typeface="Roboto Thin" charset="0"/>
              <a:ea typeface="Roboto Thin" charset="0"/>
              <a:cs typeface="Roboto Thin" charset="0"/>
            </a:endParaRPr>
          </a:p>
        </p:txBody>
      </p:sp>
      <p:sp>
        <p:nvSpPr>
          <p:cNvPr id="14" name="Freeform 13"/>
          <p:cNvSpPr>
            <a:spLocks noChangeArrowheads="1"/>
          </p:cNvSpPr>
          <p:nvPr/>
        </p:nvSpPr>
        <p:spPr bwMode="auto">
          <a:xfrm>
            <a:off x="537406" y="501364"/>
            <a:ext cx="365154" cy="407098"/>
          </a:xfrm>
          <a:custGeom>
            <a:avLst/>
            <a:gdLst>
              <a:gd name="T0" fmla="*/ 6562 w 9250"/>
              <a:gd name="T1" fmla="*/ 813 h 10313"/>
              <a:gd name="T2" fmla="*/ 8874 w 9250"/>
              <a:gd name="T3" fmla="*/ 1313 h 10313"/>
              <a:gd name="T4" fmla="*/ 8874 w 9250"/>
              <a:gd name="T5" fmla="*/ 1531 h 10313"/>
              <a:gd name="T6" fmla="*/ 7593 w 9250"/>
              <a:gd name="T7" fmla="*/ 1406 h 10313"/>
              <a:gd name="T8" fmla="*/ 4999 w 9250"/>
              <a:gd name="T9" fmla="*/ 1781 h 10313"/>
              <a:gd name="T10" fmla="*/ 3938 w 9250"/>
              <a:gd name="T11" fmla="*/ 4438 h 10313"/>
              <a:gd name="T12" fmla="*/ 2406 w 9250"/>
              <a:gd name="T13" fmla="*/ 7624 h 10313"/>
              <a:gd name="T14" fmla="*/ 2000 w 9250"/>
              <a:gd name="T15" fmla="*/ 9187 h 10313"/>
              <a:gd name="T16" fmla="*/ 3219 w 9250"/>
              <a:gd name="T17" fmla="*/ 8280 h 10313"/>
              <a:gd name="T18" fmla="*/ 4375 w 9250"/>
              <a:gd name="T19" fmla="*/ 6562 h 10313"/>
              <a:gd name="T20" fmla="*/ 5030 w 9250"/>
              <a:gd name="T21" fmla="*/ 5468 h 10313"/>
              <a:gd name="T22" fmla="*/ 5280 w 9250"/>
              <a:gd name="T23" fmla="*/ 5343 h 10313"/>
              <a:gd name="T24" fmla="*/ 5030 w 9250"/>
              <a:gd name="T25" fmla="*/ 5999 h 10313"/>
              <a:gd name="T26" fmla="*/ 3313 w 9250"/>
              <a:gd name="T27" fmla="*/ 8749 h 10313"/>
              <a:gd name="T28" fmla="*/ 1813 w 9250"/>
              <a:gd name="T29" fmla="*/ 10312 h 10313"/>
              <a:gd name="T30" fmla="*/ 750 w 9250"/>
              <a:gd name="T31" fmla="*/ 9780 h 10313"/>
              <a:gd name="T32" fmla="*/ 0 w 9250"/>
              <a:gd name="T33" fmla="*/ 8968 h 10313"/>
              <a:gd name="T34" fmla="*/ 625 w 9250"/>
              <a:gd name="T35" fmla="*/ 7249 h 10313"/>
              <a:gd name="T36" fmla="*/ 1969 w 9250"/>
              <a:gd name="T37" fmla="*/ 4500 h 10313"/>
              <a:gd name="T38" fmla="*/ 3250 w 9250"/>
              <a:gd name="T39" fmla="*/ 1906 h 10313"/>
              <a:gd name="T40" fmla="*/ 1625 w 9250"/>
              <a:gd name="T41" fmla="*/ 1813 h 10313"/>
              <a:gd name="T42" fmla="*/ 969 w 9250"/>
              <a:gd name="T43" fmla="*/ 1188 h 10313"/>
              <a:gd name="T44" fmla="*/ 1063 w 9250"/>
              <a:gd name="T45" fmla="*/ 688 h 10313"/>
              <a:gd name="T46" fmla="*/ 1219 w 9250"/>
              <a:gd name="T47" fmla="*/ 563 h 10313"/>
              <a:gd name="T48" fmla="*/ 1437 w 9250"/>
              <a:gd name="T49" fmla="*/ 969 h 10313"/>
              <a:gd name="T50" fmla="*/ 2594 w 9250"/>
              <a:gd name="T51" fmla="*/ 1188 h 10313"/>
              <a:gd name="T52" fmla="*/ 3750 w 9250"/>
              <a:gd name="T53" fmla="*/ 594 h 10313"/>
              <a:gd name="T54" fmla="*/ 3656 w 9250"/>
              <a:gd name="T55" fmla="*/ 219 h 10313"/>
              <a:gd name="T56" fmla="*/ 3625 w 9250"/>
              <a:gd name="T57" fmla="*/ 31 h 10313"/>
              <a:gd name="T58" fmla="*/ 4250 w 9250"/>
              <a:gd name="T59" fmla="*/ 62 h 10313"/>
              <a:gd name="T60" fmla="*/ 4780 w 9250"/>
              <a:gd name="T61" fmla="*/ 531 h 10313"/>
              <a:gd name="T62" fmla="*/ 5124 w 9250"/>
              <a:gd name="T63" fmla="*/ 938 h 10313"/>
              <a:gd name="T64" fmla="*/ 5999 w 9250"/>
              <a:gd name="T65" fmla="*/ 844 h 10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9250" h="10313">
                <a:moveTo>
                  <a:pt x="6562" y="813"/>
                </a:moveTo>
                <a:lnTo>
                  <a:pt x="6562" y="813"/>
                </a:lnTo>
                <a:cubicBezTo>
                  <a:pt x="7062" y="813"/>
                  <a:pt x="7530" y="875"/>
                  <a:pt x="7937" y="969"/>
                </a:cubicBezTo>
                <a:cubicBezTo>
                  <a:pt x="8312" y="1094"/>
                  <a:pt x="8624" y="1188"/>
                  <a:pt x="8874" y="1313"/>
                </a:cubicBezTo>
                <a:cubicBezTo>
                  <a:pt x="9093" y="1438"/>
                  <a:pt x="9218" y="1531"/>
                  <a:pt x="9218" y="1594"/>
                </a:cubicBezTo>
                <a:cubicBezTo>
                  <a:pt x="9249" y="1656"/>
                  <a:pt x="9124" y="1625"/>
                  <a:pt x="8874" y="1531"/>
                </a:cubicBezTo>
                <a:cubicBezTo>
                  <a:pt x="8655" y="1438"/>
                  <a:pt x="8437" y="1375"/>
                  <a:pt x="8249" y="1375"/>
                </a:cubicBezTo>
                <a:cubicBezTo>
                  <a:pt x="8062" y="1375"/>
                  <a:pt x="7843" y="1375"/>
                  <a:pt x="7593" y="1406"/>
                </a:cubicBezTo>
                <a:cubicBezTo>
                  <a:pt x="7312" y="1469"/>
                  <a:pt x="6999" y="1500"/>
                  <a:pt x="6593" y="1594"/>
                </a:cubicBezTo>
                <a:cubicBezTo>
                  <a:pt x="6187" y="1656"/>
                  <a:pt x="5655" y="1719"/>
                  <a:pt x="4999" y="1781"/>
                </a:cubicBezTo>
                <a:cubicBezTo>
                  <a:pt x="4968" y="2063"/>
                  <a:pt x="4843" y="2438"/>
                  <a:pt x="4624" y="2906"/>
                </a:cubicBezTo>
                <a:cubicBezTo>
                  <a:pt x="4438" y="3375"/>
                  <a:pt x="4188" y="3875"/>
                  <a:pt x="3938" y="4438"/>
                </a:cubicBezTo>
                <a:cubicBezTo>
                  <a:pt x="3656" y="4969"/>
                  <a:pt x="3406" y="5530"/>
                  <a:pt x="3125" y="6093"/>
                </a:cubicBezTo>
                <a:cubicBezTo>
                  <a:pt x="2844" y="6655"/>
                  <a:pt x="2594" y="7155"/>
                  <a:pt x="2406" y="7624"/>
                </a:cubicBezTo>
                <a:cubicBezTo>
                  <a:pt x="2188" y="8093"/>
                  <a:pt x="2031" y="8468"/>
                  <a:pt x="1938" y="8749"/>
                </a:cubicBezTo>
                <a:cubicBezTo>
                  <a:pt x="1875" y="9030"/>
                  <a:pt x="1875" y="9187"/>
                  <a:pt x="2000" y="9187"/>
                </a:cubicBezTo>
                <a:cubicBezTo>
                  <a:pt x="2188" y="9187"/>
                  <a:pt x="2375" y="9093"/>
                  <a:pt x="2594" y="8937"/>
                </a:cubicBezTo>
                <a:cubicBezTo>
                  <a:pt x="2781" y="8749"/>
                  <a:pt x="3000" y="8562"/>
                  <a:pt x="3219" y="8280"/>
                </a:cubicBezTo>
                <a:cubicBezTo>
                  <a:pt x="3406" y="8030"/>
                  <a:pt x="3625" y="7749"/>
                  <a:pt x="3844" y="7437"/>
                </a:cubicBezTo>
                <a:cubicBezTo>
                  <a:pt x="4031" y="7124"/>
                  <a:pt x="4219" y="6843"/>
                  <a:pt x="4375" y="6562"/>
                </a:cubicBezTo>
                <a:cubicBezTo>
                  <a:pt x="4563" y="6280"/>
                  <a:pt x="4687" y="6062"/>
                  <a:pt x="4811" y="5843"/>
                </a:cubicBezTo>
                <a:cubicBezTo>
                  <a:pt x="4905" y="5655"/>
                  <a:pt x="4999" y="5530"/>
                  <a:pt x="5030" y="5468"/>
                </a:cubicBezTo>
                <a:cubicBezTo>
                  <a:pt x="5062" y="5437"/>
                  <a:pt x="5124" y="5374"/>
                  <a:pt x="5155" y="5343"/>
                </a:cubicBezTo>
                <a:cubicBezTo>
                  <a:pt x="5218" y="5343"/>
                  <a:pt x="5249" y="5343"/>
                  <a:pt x="5280" y="5343"/>
                </a:cubicBezTo>
                <a:cubicBezTo>
                  <a:pt x="5312" y="5374"/>
                  <a:pt x="5312" y="5437"/>
                  <a:pt x="5280" y="5562"/>
                </a:cubicBezTo>
                <a:cubicBezTo>
                  <a:pt x="5218" y="5655"/>
                  <a:pt x="5155" y="5812"/>
                  <a:pt x="5030" y="5999"/>
                </a:cubicBezTo>
                <a:cubicBezTo>
                  <a:pt x="4749" y="6405"/>
                  <a:pt x="4469" y="6843"/>
                  <a:pt x="4188" y="7343"/>
                </a:cubicBezTo>
                <a:cubicBezTo>
                  <a:pt x="3906" y="7843"/>
                  <a:pt x="3594" y="8312"/>
                  <a:pt x="3313" y="8749"/>
                </a:cubicBezTo>
                <a:cubicBezTo>
                  <a:pt x="3031" y="9187"/>
                  <a:pt x="2750" y="9562"/>
                  <a:pt x="2500" y="9874"/>
                </a:cubicBezTo>
                <a:cubicBezTo>
                  <a:pt x="2250" y="10155"/>
                  <a:pt x="2000" y="10312"/>
                  <a:pt x="1813" y="10312"/>
                </a:cubicBezTo>
                <a:cubicBezTo>
                  <a:pt x="1719" y="10312"/>
                  <a:pt x="1562" y="10249"/>
                  <a:pt x="1344" y="10155"/>
                </a:cubicBezTo>
                <a:cubicBezTo>
                  <a:pt x="1156" y="10030"/>
                  <a:pt x="938" y="9905"/>
                  <a:pt x="750" y="9780"/>
                </a:cubicBezTo>
                <a:cubicBezTo>
                  <a:pt x="563" y="9624"/>
                  <a:pt x="375" y="9499"/>
                  <a:pt x="219" y="9343"/>
                </a:cubicBezTo>
                <a:cubicBezTo>
                  <a:pt x="94" y="9187"/>
                  <a:pt x="0" y="9062"/>
                  <a:pt x="0" y="8968"/>
                </a:cubicBezTo>
                <a:cubicBezTo>
                  <a:pt x="0" y="8843"/>
                  <a:pt x="63" y="8624"/>
                  <a:pt x="188" y="8312"/>
                </a:cubicBezTo>
                <a:cubicBezTo>
                  <a:pt x="281" y="7999"/>
                  <a:pt x="438" y="7655"/>
                  <a:pt x="625" y="7249"/>
                </a:cubicBezTo>
                <a:cubicBezTo>
                  <a:pt x="813" y="6843"/>
                  <a:pt x="1031" y="6405"/>
                  <a:pt x="1250" y="5937"/>
                </a:cubicBezTo>
                <a:cubicBezTo>
                  <a:pt x="1469" y="5468"/>
                  <a:pt x="1719" y="5000"/>
                  <a:pt x="1969" y="4500"/>
                </a:cubicBezTo>
                <a:cubicBezTo>
                  <a:pt x="2219" y="4031"/>
                  <a:pt x="2438" y="3563"/>
                  <a:pt x="2656" y="3125"/>
                </a:cubicBezTo>
                <a:cubicBezTo>
                  <a:pt x="2875" y="2688"/>
                  <a:pt x="3094" y="2281"/>
                  <a:pt x="3250" y="1906"/>
                </a:cubicBezTo>
                <a:cubicBezTo>
                  <a:pt x="2875" y="1938"/>
                  <a:pt x="2531" y="1938"/>
                  <a:pt x="2250" y="1938"/>
                </a:cubicBezTo>
                <a:cubicBezTo>
                  <a:pt x="1969" y="1906"/>
                  <a:pt x="1750" y="1875"/>
                  <a:pt x="1625" y="1813"/>
                </a:cubicBezTo>
                <a:cubicBezTo>
                  <a:pt x="1406" y="1750"/>
                  <a:pt x="1250" y="1625"/>
                  <a:pt x="1156" y="1531"/>
                </a:cubicBezTo>
                <a:cubicBezTo>
                  <a:pt x="1063" y="1406"/>
                  <a:pt x="1000" y="1313"/>
                  <a:pt x="969" y="1188"/>
                </a:cubicBezTo>
                <a:cubicBezTo>
                  <a:pt x="969" y="1094"/>
                  <a:pt x="969" y="1000"/>
                  <a:pt x="969" y="906"/>
                </a:cubicBezTo>
                <a:cubicBezTo>
                  <a:pt x="1000" y="844"/>
                  <a:pt x="1031" y="750"/>
                  <a:pt x="1063" y="688"/>
                </a:cubicBezTo>
                <a:cubicBezTo>
                  <a:pt x="1063" y="656"/>
                  <a:pt x="1094" y="625"/>
                  <a:pt x="1125" y="594"/>
                </a:cubicBezTo>
                <a:cubicBezTo>
                  <a:pt x="1156" y="594"/>
                  <a:pt x="1188" y="563"/>
                  <a:pt x="1219" y="563"/>
                </a:cubicBezTo>
                <a:cubicBezTo>
                  <a:pt x="1281" y="563"/>
                  <a:pt x="1313" y="563"/>
                  <a:pt x="1375" y="563"/>
                </a:cubicBezTo>
                <a:cubicBezTo>
                  <a:pt x="1313" y="750"/>
                  <a:pt x="1344" y="875"/>
                  <a:pt x="1437" y="969"/>
                </a:cubicBezTo>
                <a:cubicBezTo>
                  <a:pt x="1531" y="1063"/>
                  <a:pt x="1656" y="1125"/>
                  <a:pt x="1875" y="1156"/>
                </a:cubicBezTo>
                <a:cubicBezTo>
                  <a:pt x="2063" y="1188"/>
                  <a:pt x="2313" y="1219"/>
                  <a:pt x="2594" y="1188"/>
                </a:cubicBezTo>
                <a:cubicBezTo>
                  <a:pt x="2906" y="1188"/>
                  <a:pt x="3219" y="1156"/>
                  <a:pt x="3594" y="1125"/>
                </a:cubicBezTo>
                <a:cubicBezTo>
                  <a:pt x="3719" y="844"/>
                  <a:pt x="3750" y="688"/>
                  <a:pt x="3750" y="594"/>
                </a:cubicBezTo>
                <a:cubicBezTo>
                  <a:pt x="3750" y="500"/>
                  <a:pt x="3750" y="438"/>
                  <a:pt x="3719" y="375"/>
                </a:cubicBezTo>
                <a:cubicBezTo>
                  <a:pt x="3719" y="313"/>
                  <a:pt x="3688" y="250"/>
                  <a:pt x="3656" y="219"/>
                </a:cubicBezTo>
                <a:cubicBezTo>
                  <a:pt x="3625" y="156"/>
                  <a:pt x="3594" y="125"/>
                  <a:pt x="3563" y="94"/>
                </a:cubicBezTo>
                <a:cubicBezTo>
                  <a:pt x="3500" y="62"/>
                  <a:pt x="3531" y="31"/>
                  <a:pt x="3625" y="31"/>
                </a:cubicBezTo>
                <a:cubicBezTo>
                  <a:pt x="3719" y="0"/>
                  <a:pt x="3844" y="0"/>
                  <a:pt x="4000" y="0"/>
                </a:cubicBezTo>
                <a:cubicBezTo>
                  <a:pt x="4063" y="0"/>
                  <a:pt x="4156" y="31"/>
                  <a:pt x="4250" y="62"/>
                </a:cubicBezTo>
                <a:cubicBezTo>
                  <a:pt x="4344" y="94"/>
                  <a:pt x="4438" y="156"/>
                  <a:pt x="4531" y="219"/>
                </a:cubicBezTo>
                <a:cubicBezTo>
                  <a:pt x="4624" y="313"/>
                  <a:pt x="4687" y="406"/>
                  <a:pt x="4780" y="531"/>
                </a:cubicBezTo>
                <a:cubicBezTo>
                  <a:pt x="4874" y="625"/>
                  <a:pt x="4936" y="781"/>
                  <a:pt x="4999" y="969"/>
                </a:cubicBezTo>
                <a:cubicBezTo>
                  <a:pt x="4999" y="969"/>
                  <a:pt x="5062" y="969"/>
                  <a:pt x="5124" y="938"/>
                </a:cubicBezTo>
                <a:cubicBezTo>
                  <a:pt x="5218" y="938"/>
                  <a:pt x="5343" y="906"/>
                  <a:pt x="5499" y="906"/>
                </a:cubicBezTo>
                <a:cubicBezTo>
                  <a:pt x="5655" y="875"/>
                  <a:pt x="5812" y="844"/>
                  <a:pt x="5999" y="844"/>
                </a:cubicBezTo>
                <a:cubicBezTo>
                  <a:pt x="6187" y="813"/>
                  <a:pt x="6374" y="813"/>
                  <a:pt x="6562" y="813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xmlns="" id="{96AE1497-50E2-41C5-B5C6-2E86A9ACD10F}"/>
              </a:ext>
            </a:extLst>
          </p:cNvPr>
          <p:cNvSpPr/>
          <p:nvPr/>
        </p:nvSpPr>
        <p:spPr>
          <a:xfrm>
            <a:off x="358346" y="358346"/>
            <a:ext cx="679622" cy="679622"/>
          </a:xfrm>
          <a:prstGeom prst="rect">
            <a:avLst/>
          </a:prstGeom>
          <a:solidFill>
            <a:srgbClr val="FF9F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5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xmlns="" id="{9845813E-0524-49DD-8EF5-98DCBA73C394}"/>
              </a:ext>
            </a:extLst>
          </p:cNvPr>
          <p:cNvSpPr txBox="1"/>
          <p:nvPr/>
        </p:nvSpPr>
        <p:spPr>
          <a:xfrm>
            <a:off x="1382198" y="192755"/>
            <a:ext cx="57007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5.1.1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Nexa Bold" charset="0"/>
              <a:ea typeface="Nexa Bold" charset="0"/>
              <a:cs typeface="Nexa Bold" charset="0"/>
            </a:endParaRPr>
          </a:p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exa Bold" charset="0"/>
                <a:ea typeface="Nexa Bold" charset="0"/>
                <a:cs typeface="Nexa Bold" charset="0"/>
              </a:rPr>
              <a:t>物件及動作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Nexa Bold" charset="0"/>
              <a:ea typeface="Nexa Bold" charset="0"/>
              <a:cs typeface="Nexa Bold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B7F8E6A5-15D5-4711-8307-F4D265797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83" y="4878916"/>
            <a:ext cx="2032095" cy="1979084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1353799" y="125076"/>
            <a:ext cx="9963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400" dirty="0"/>
              <a:t>7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974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7103410" y="4400665"/>
            <a:ext cx="1113073" cy="1637969"/>
          </a:xfrm>
          <a:prstGeom prst="rect">
            <a:avLst/>
          </a:prstGeom>
          <a:noFill/>
          <a:ln w="1143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0393675" y="6301947"/>
            <a:ext cx="14895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t>www.yourwebsite.com</a:t>
            </a:r>
            <a:endParaRPr lang="en-US" sz="1000" dirty="0">
              <a:solidFill>
                <a:schemeClr val="bg1"/>
              </a:solidFill>
              <a:latin typeface="Roboto Thin" charset="0"/>
              <a:ea typeface="Roboto Thin" charset="0"/>
              <a:cs typeface="Roboto Thin" charset="0"/>
            </a:endParaRPr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537406" y="501364"/>
            <a:ext cx="365154" cy="407098"/>
          </a:xfrm>
          <a:custGeom>
            <a:avLst/>
            <a:gdLst>
              <a:gd name="T0" fmla="*/ 6562 w 9250"/>
              <a:gd name="T1" fmla="*/ 813 h 10313"/>
              <a:gd name="T2" fmla="*/ 8874 w 9250"/>
              <a:gd name="T3" fmla="*/ 1313 h 10313"/>
              <a:gd name="T4" fmla="*/ 8874 w 9250"/>
              <a:gd name="T5" fmla="*/ 1531 h 10313"/>
              <a:gd name="T6" fmla="*/ 7593 w 9250"/>
              <a:gd name="T7" fmla="*/ 1406 h 10313"/>
              <a:gd name="T8" fmla="*/ 4999 w 9250"/>
              <a:gd name="T9" fmla="*/ 1781 h 10313"/>
              <a:gd name="T10" fmla="*/ 3938 w 9250"/>
              <a:gd name="T11" fmla="*/ 4438 h 10313"/>
              <a:gd name="T12" fmla="*/ 2406 w 9250"/>
              <a:gd name="T13" fmla="*/ 7624 h 10313"/>
              <a:gd name="T14" fmla="*/ 2000 w 9250"/>
              <a:gd name="T15" fmla="*/ 9187 h 10313"/>
              <a:gd name="T16" fmla="*/ 3219 w 9250"/>
              <a:gd name="T17" fmla="*/ 8280 h 10313"/>
              <a:gd name="T18" fmla="*/ 4375 w 9250"/>
              <a:gd name="T19" fmla="*/ 6562 h 10313"/>
              <a:gd name="T20" fmla="*/ 5030 w 9250"/>
              <a:gd name="T21" fmla="*/ 5468 h 10313"/>
              <a:gd name="T22" fmla="*/ 5280 w 9250"/>
              <a:gd name="T23" fmla="*/ 5343 h 10313"/>
              <a:gd name="T24" fmla="*/ 5030 w 9250"/>
              <a:gd name="T25" fmla="*/ 5999 h 10313"/>
              <a:gd name="T26" fmla="*/ 3313 w 9250"/>
              <a:gd name="T27" fmla="*/ 8749 h 10313"/>
              <a:gd name="T28" fmla="*/ 1813 w 9250"/>
              <a:gd name="T29" fmla="*/ 10312 h 10313"/>
              <a:gd name="T30" fmla="*/ 750 w 9250"/>
              <a:gd name="T31" fmla="*/ 9780 h 10313"/>
              <a:gd name="T32" fmla="*/ 0 w 9250"/>
              <a:gd name="T33" fmla="*/ 8968 h 10313"/>
              <a:gd name="T34" fmla="*/ 625 w 9250"/>
              <a:gd name="T35" fmla="*/ 7249 h 10313"/>
              <a:gd name="T36" fmla="*/ 1969 w 9250"/>
              <a:gd name="T37" fmla="*/ 4500 h 10313"/>
              <a:gd name="T38" fmla="*/ 3250 w 9250"/>
              <a:gd name="T39" fmla="*/ 1906 h 10313"/>
              <a:gd name="T40" fmla="*/ 1625 w 9250"/>
              <a:gd name="T41" fmla="*/ 1813 h 10313"/>
              <a:gd name="T42" fmla="*/ 969 w 9250"/>
              <a:gd name="T43" fmla="*/ 1188 h 10313"/>
              <a:gd name="T44" fmla="*/ 1063 w 9250"/>
              <a:gd name="T45" fmla="*/ 688 h 10313"/>
              <a:gd name="T46" fmla="*/ 1219 w 9250"/>
              <a:gd name="T47" fmla="*/ 563 h 10313"/>
              <a:gd name="T48" fmla="*/ 1437 w 9250"/>
              <a:gd name="T49" fmla="*/ 969 h 10313"/>
              <a:gd name="T50" fmla="*/ 2594 w 9250"/>
              <a:gd name="T51" fmla="*/ 1188 h 10313"/>
              <a:gd name="T52" fmla="*/ 3750 w 9250"/>
              <a:gd name="T53" fmla="*/ 594 h 10313"/>
              <a:gd name="T54" fmla="*/ 3656 w 9250"/>
              <a:gd name="T55" fmla="*/ 219 h 10313"/>
              <a:gd name="T56" fmla="*/ 3625 w 9250"/>
              <a:gd name="T57" fmla="*/ 31 h 10313"/>
              <a:gd name="T58" fmla="*/ 4250 w 9250"/>
              <a:gd name="T59" fmla="*/ 62 h 10313"/>
              <a:gd name="T60" fmla="*/ 4780 w 9250"/>
              <a:gd name="T61" fmla="*/ 531 h 10313"/>
              <a:gd name="T62" fmla="*/ 5124 w 9250"/>
              <a:gd name="T63" fmla="*/ 938 h 10313"/>
              <a:gd name="T64" fmla="*/ 5999 w 9250"/>
              <a:gd name="T65" fmla="*/ 844 h 10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9250" h="10313">
                <a:moveTo>
                  <a:pt x="6562" y="813"/>
                </a:moveTo>
                <a:lnTo>
                  <a:pt x="6562" y="813"/>
                </a:lnTo>
                <a:cubicBezTo>
                  <a:pt x="7062" y="813"/>
                  <a:pt x="7530" y="875"/>
                  <a:pt x="7937" y="969"/>
                </a:cubicBezTo>
                <a:cubicBezTo>
                  <a:pt x="8312" y="1094"/>
                  <a:pt x="8624" y="1188"/>
                  <a:pt x="8874" y="1313"/>
                </a:cubicBezTo>
                <a:cubicBezTo>
                  <a:pt x="9093" y="1438"/>
                  <a:pt x="9218" y="1531"/>
                  <a:pt x="9218" y="1594"/>
                </a:cubicBezTo>
                <a:cubicBezTo>
                  <a:pt x="9249" y="1656"/>
                  <a:pt x="9124" y="1625"/>
                  <a:pt x="8874" y="1531"/>
                </a:cubicBezTo>
                <a:cubicBezTo>
                  <a:pt x="8655" y="1438"/>
                  <a:pt x="8437" y="1375"/>
                  <a:pt x="8249" y="1375"/>
                </a:cubicBezTo>
                <a:cubicBezTo>
                  <a:pt x="8062" y="1375"/>
                  <a:pt x="7843" y="1375"/>
                  <a:pt x="7593" y="1406"/>
                </a:cubicBezTo>
                <a:cubicBezTo>
                  <a:pt x="7312" y="1469"/>
                  <a:pt x="6999" y="1500"/>
                  <a:pt x="6593" y="1594"/>
                </a:cubicBezTo>
                <a:cubicBezTo>
                  <a:pt x="6187" y="1656"/>
                  <a:pt x="5655" y="1719"/>
                  <a:pt x="4999" y="1781"/>
                </a:cubicBezTo>
                <a:cubicBezTo>
                  <a:pt x="4968" y="2063"/>
                  <a:pt x="4843" y="2438"/>
                  <a:pt x="4624" y="2906"/>
                </a:cubicBezTo>
                <a:cubicBezTo>
                  <a:pt x="4438" y="3375"/>
                  <a:pt x="4188" y="3875"/>
                  <a:pt x="3938" y="4438"/>
                </a:cubicBezTo>
                <a:cubicBezTo>
                  <a:pt x="3656" y="4969"/>
                  <a:pt x="3406" y="5530"/>
                  <a:pt x="3125" y="6093"/>
                </a:cubicBezTo>
                <a:cubicBezTo>
                  <a:pt x="2844" y="6655"/>
                  <a:pt x="2594" y="7155"/>
                  <a:pt x="2406" y="7624"/>
                </a:cubicBezTo>
                <a:cubicBezTo>
                  <a:pt x="2188" y="8093"/>
                  <a:pt x="2031" y="8468"/>
                  <a:pt x="1938" y="8749"/>
                </a:cubicBezTo>
                <a:cubicBezTo>
                  <a:pt x="1875" y="9030"/>
                  <a:pt x="1875" y="9187"/>
                  <a:pt x="2000" y="9187"/>
                </a:cubicBezTo>
                <a:cubicBezTo>
                  <a:pt x="2188" y="9187"/>
                  <a:pt x="2375" y="9093"/>
                  <a:pt x="2594" y="8937"/>
                </a:cubicBezTo>
                <a:cubicBezTo>
                  <a:pt x="2781" y="8749"/>
                  <a:pt x="3000" y="8562"/>
                  <a:pt x="3219" y="8280"/>
                </a:cubicBezTo>
                <a:cubicBezTo>
                  <a:pt x="3406" y="8030"/>
                  <a:pt x="3625" y="7749"/>
                  <a:pt x="3844" y="7437"/>
                </a:cubicBezTo>
                <a:cubicBezTo>
                  <a:pt x="4031" y="7124"/>
                  <a:pt x="4219" y="6843"/>
                  <a:pt x="4375" y="6562"/>
                </a:cubicBezTo>
                <a:cubicBezTo>
                  <a:pt x="4563" y="6280"/>
                  <a:pt x="4687" y="6062"/>
                  <a:pt x="4811" y="5843"/>
                </a:cubicBezTo>
                <a:cubicBezTo>
                  <a:pt x="4905" y="5655"/>
                  <a:pt x="4999" y="5530"/>
                  <a:pt x="5030" y="5468"/>
                </a:cubicBezTo>
                <a:cubicBezTo>
                  <a:pt x="5062" y="5437"/>
                  <a:pt x="5124" y="5374"/>
                  <a:pt x="5155" y="5343"/>
                </a:cubicBezTo>
                <a:cubicBezTo>
                  <a:pt x="5218" y="5343"/>
                  <a:pt x="5249" y="5343"/>
                  <a:pt x="5280" y="5343"/>
                </a:cubicBezTo>
                <a:cubicBezTo>
                  <a:pt x="5312" y="5374"/>
                  <a:pt x="5312" y="5437"/>
                  <a:pt x="5280" y="5562"/>
                </a:cubicBezTo>
                <a:cubicBezTo>
                  <a:pt x="5218" y="5655"/>
                  <a:pt x="5155" y="5812"/>
                  <a:pt x="5030" y="5999"/>
                </a:cubicBezTo>
                <a:cubicBezTo>
                  <a:pt x="4749" y="6405"/>
                  <a:pt x="4469" y="6843"/>
                  <a:pt x="4188" y="7343"/>
                </a:cubicBezTo>
                <a:cubicBezTo>
                  <a:pt x="3906" y="7843"/>
                  <a:pt x="3594" y="8312"/>
                  <a:pt x="3313" y="8749"/>
                </a:cubicBezTo>
                <a:cubicBezTo>
                  <a:pt x="3031" y="9187"/>
                  <a:pt x="2750" y="9562"/>
                  <a:pt x="2500" y="9874"/>
                </a:cubicBezTo>
                <a:cubicBezTo>
                  <a:pt x="2250" y="10155"/>
                  <a:pt x="2000" y="10312"/>
                  <a:pt x="1813" y="10312"/>
                </a:cubicBezTo>
                <a:cubicBezTo>
                  <a:pt x="1719" y="10312"/>
                  <a:pt x="1562" y="10249"/>
                  <a:pt x="1344" y="10155"/>
                </a:cubicBezTo>
                <a:cubicBezTo>
                  <a:pt x="1156" y="10030"/>
                  <a:pt x="938" y="9905"/>
                  <a:pt x="750" y="9780"/>
                </a:cubicBezTo>
                <a:cubicBezTo>
                  <a:pt x="563" y="9624"/>
                  <a:pt x="375" y="9499"/>
                  <a:pt x="219" y="9343"/>
                </a:cubicBezTo>
                <a:cubicBezTo>
                  <a:pt x="94" y="9187"/>
                  <a:pt x="0" y="9062"/>
                  <a:pt x="0" y="8968"/>
                </a:cubicBezTo>
                <a:cubicBezTo>
                  <a:pt x="0" y="8843"/>
                  <a:pt x="63" y="8624"/>
                  <a:pt x="188" y="8312"/>
                </a:cubicBezTo>
                <a:cubicBezTo>
                  <a:pt x="281" y="7999"/>
                  <a:pt x="438" y="7655"/>
                  <a:pt x="625" y="7249"/>
                </a:cubicBezTo>
                <a:cubicBezTo>
                  <a:pt x="813" y="6843"/>
                  <a:pt x="1031" y="6405"/>
                  <a:pt x="1250" y="5937"/>
                </a:cubicBezTo>
                <a:cubicBezTo>
                  <a:pt x="1469" y="5468"/>
                  <a:pt x="1719" y="5000"/>
                  <a:pt x="1969" y="4500"/>
                </a:cubicBezTo>
                <a:cubicBezTo>
                  <a:pt x="2219" y="4031"/>
                  <a:pt x="2438" y="3563"/>
                  <a:pt x="2656" y="3125"/>
                </a:cubicBezTo>
                <a:cubicBezTo>
                  <a:pt x="2875" y="2688"/>
                  <a:pt x="3094" y="2281"/>
                  <a:pt x="3250" y="1906"/>
                </a:cubicBezTo>
                <a:cubicBezTo>
                  <a:pt x="2875" y="1938"/>
                  <a:pt x="2531" y="1938"/>
                  <a:pt x="2250" y="1938"/>
                </a:cubicBezTo>
                <a:cubicBezTo>
                  <a:pt x="1969" y="1906"/>
                  <a:pt x="1750" y="1875"/>
                  <a:pt x="1625" y="1813"/>
                </a:cubicBezTo>
                <a:cubicBezTo>
                  <a:pt x="1406" y="1750"/>
                  <a:pt x="1250" y="1625"/>
                  <a:pt x="1156" y="1531"/>
                </a:cubicBezTo>
                <a:cubicBezTo>
                  <a:pt x="1063" y="1406"/>
                  <a:pt x="1000" y="1313"/>
                  <a:pt x="969" y="1188"/>
                </a:cubicBezTo>
                <a:cubicBezTo>
                  <a:pt x="969" y="1094"/>
                  <a:pt x="969" y="1000"/>
                  <a:pt x="969" y="906"/>
                </a:cubicBezTo>
                <a:cubicBezTo>
                  <a:pt x="1000" y="844"/>
                  <a:pt x="1031" y="750"/>
                  <a:pt x="1063" y="688"/>
                </a:cubicBezTo>
                <a:cubicBezTo>
                  <a:pt x="1063" y="656"/>
                  <a:pt x="1094" y="625"/>
                  <a:pt x="1125" y="594"/>
                </a:cubicBezTo>
                <a:cubicBezTo>
                  <a:pt x="1156" y="594"/>
                  <a:pt x="1188" y="563"/>
                  <a:pt x="1219" y="563"/>
                </a:cubicBezTo>
                <a:cubicBezTo>
                  <a:pt x="1281" y="563"/>
                  <a:pt x="1313" y="563"/>
                  <a:pt x="1375" y="563"/>
                </a:cubicBezTo>
                <a:cubicBezTo>
                  <a:pt x="1313" y="750"/>
                  <a:pt x="1344" y="875"/>
                  <a:pt x="1437" y="969"/>
                </a:cubicBezTo>
                <a:cubicBezTo>
                  <a:pt x="1531" y="1063"/>
                  <a:pt x="1656" y="1125"/>
                  <a:pt x="1875" y="1156"/>
                </a:cubicBezTo>
                <a:cubicBezTo>
                  <a:pt x="2063" y="1188"/>
                  <a:pt x="2313" y="1219"/>
                  <a:pt x="2594" y="1188"/>
                </a:cubicBezTo>
                <a:cubicBezTo>
                  <a:pt x="2906" y="1188"/>
                  <a:pt x="3219" y="1156"/>
                  <a:pt x="3594" y="1125"/>
                </a:cubicBezTo>
                <a:cubicBezTo>
                  <a:pt x="3719" y="844"/>
                  <a:pt x="3750" y="688"/>
                  <a:pt x="3750" y="594"/>
                </a:cubicBezTo>
                <a:cubicBezTo>
                  <a:pt x="3750" y="500"/>
                  <a:pt x="3750" y="438"/>
                  <a:pt x="3719" y="375"/>
                </a:cubicBezTo>
                <a:cubicBezTo>
                  <a:pt x="3719" y="313"/>
                  <a:pt x="3688" y="250"/>
                  <a:pt x="3656" y="219"/>
                </a:cubicBezTo>
                <a:cubicBezTo>
                  <a:pt x="3625" y="156"/>
                  <a:pt x="3594" y="125"/>
                  <a:pt x="3563" y="94"/>
                </a:cubicBezTo>
                <a:cubicBezTo>
                  <a:pt x="3500" y="62"/>
                  <a:pt x="3531" y="31"/>
                  <a:pt x="3625" y="31"/>
                </a:cubicBezTo>
                <a:cubicBezTo>
                  <a:pt x="3719" y="0"/>
                  <a:pt x="3844" y="0"/>
                  <a:pt x="4000" y="0"/>
                </a:cubicBezTo>
                <a:cubicBezTo>
                  <a:pt x="4063" y="0"/>
                  <a:pt x="4156" y="31"/>
                  <a:pt x="4250" y="62"/>
                </a:cubicBezTo>
                <a:cubicBezTo>
                  <a:pt x="4344" y="94"/>
                  <a:pt x="4438" y="156"/>
                  <a:pt x="4531" y="219"/>
                </a:cubicBezTo>
                <a:cubicBezTo>
                  <a:pt x="4624" y="313"/>
                  <a:pt x="4687" y="406"/>
                  <a:pt x="4780" y="531"/>
                </a:cubicBezTo>
                <a:cubicBezTo>
                  <a:pt x="4874" y="625"/>
                  <a:pt x="4936" y="781"/>
                  <a:pt x="4999" y="969"/>
                </a:cubicBezTo>
                <a:cubicBezTo>
                  <a:pt x="4999" y="969"/>
                  <a:pt x="5062" y="969"/>
                  <a:pt x="5124" y="938"/>
                </a:cubicBezTo>
                <a:cubicBezTo>
                  <a:pt x="5218" y="938"/>
                  <a:pt x="5343" y="906"/>
                  <a:pt x="5499" y="906"/>
                </a:cubicBezTo>
                <a:cubicBezTo>
                  <a:pt x="5655" y="875"/>
                  <a:pt x="5812" y="844"/>
                  <a:pt x="5999" y="844"/>
                </a:cubicBezTo>
                <a:cubicBezTo>
                  <a:pt x="6187" y="813"/>
                  <a:pt x="6374" y="813"/>
                  <a:pt x="6562" y="813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xmlns="" id="{1E623430-B680-44F0-84A3-772EFBE39558}"/>
              </a:ext>
            </a:extLst>
          </p:cNvPr>
          <p:cNvSpPr txBox="1"/>
          <p:nvPr/>
        </p:nvSpPr>
        <p:spPr>
          <a:xfrm>
            <a:off x="1382198" y="192755"/>
            <a:ext cx="57007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5.2.1</a:t>
            </a:r>
          </a:p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exa Bold" charset="0"/>
                <a:ea typeface="Nexa Bold" charset="0"/>
                <a:cs typeface="Nexa Bold" charset="0"/>
              </a:rPr>
              <a:t>主要介面 規格描述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Nexa Bold" charset="0"/>
              <a:ea typeface="Nexa Bold" charset="0"/>
              <a:cs typeface="Nexa Bold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8611345E-8127-4D45-B04C-7619CFDCE593}"/>
              </a:ext>
            </a:extLst>
          </p:cNvPr>
          <p:cNvSpPr/>
          <p:nvPr/>
        </p:nvSpPr>
        <p:spPr>
          <a:xfrm>
            <a:off x="1462121" y="1225957"/>
            <a:ext cx="6096000" cy="8724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 Medium" charset="0"/>
              </a:rPr>
              <a:t>登入畫面：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Roboto Medium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 Medium" charset="0"/>
              </a:rPr>
              <a:t>判斷帳號密碼、驗證碼是否正確，註冊判斷帳號是否重複。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143BDADE-BA63-45A5-B570-E3C1E6409593}"/>
              </a:ext>
            </a:extLst>
          </p:cNvPr>
          <p:cNvSpPr/>
          <p:nvPr/>
        </p:nvSpPr>
        <p:spPr>
          <a:xfrm>
            <a:off x="1462122" y="2353348"/>
            <a:ext cx="5641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輸入：使用者輸入帳號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(account)</a:t>
            </a:r>
            <a:r>
              <a:rPr lang="zh-TW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密碼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(passwd)</a:t>
            </a:r>
            <a:r>
              <a:rPr lang="zh-TW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登入畫面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.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BAA1F3E0-B6BF-4FEF-BBD6-B7A3C5D688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75404" y="2891402"/>
            <a:ext cx="5982717" cy="265408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xmlns="" id="{BE40EF14-A6A2-47A4-8C1A-EF85F02A0983}"/>
              </a:ext>
            </a:extLst>
          </p:cNvPr>
          <p:cNvSpPr/>
          <p:nvPr/>
        </p:nvSpPr>
        <p:spPr>
          <a:xfrm>
            <a:off x="1518762" y="57154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輸出：登入畫面，主畫面指令提示部分，當日行程提醒，音樂控制，行程搜尋子畫面。</a:t>
            </a:r>
            <a:endParaRPr lang="zh-TW" altLang="en-US" dirty="0"/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xmlns="" id="{13373BFC-54DF-4A9C-8039-234EDF52B739}"/>
              </a:ext>
            </a:extLst>
          </p:cNvPr>
          <p:cNvSpPr/>
          <p:nvPr/>
        </p:nvSpPr>
        <p:spPr>
          <a:xfrm>
            <a:off x="358346" y="358346"/>
            <a:ext cx="679622" cy="679622"/>
          </a:xfrm>
          <a:prstGeom prst="rect">
            <a:avLst/>
          </a:prstGeom>
          <a:solidFill>
            <a:srgbClr val="FF9F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5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11353799" y="125076"/>
            <a:ext cx="9963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400" dirty="0"/>
              <a:t>8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69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919288" y="983814"/>
            <a:ext cx="1113073" cy="1637969"/>
          </a:xfrm>
          <a:prstGeom prst="rect">
            <a:avLst/>
          </a:prstGeom>
          <a:noFill/>
          <a:ln w="1143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0393675" y="6301947"/>
            <a:ext cx="14895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t>www.yourwebsite.com</a:t>
            </a:r>
            <a:endParaRPr lang="en-US" sz="1000" dirty="0">
              <a:solidFill>
                <a:schemeClr val="bg1"/>
              </a:solidFill>
              <a:latin typeface="Roboto Thin" charset="0"/>
              <a:ea typeface="Roboto Thin" charset="0"/>
              <a:cs typeface="Roboto Thin" charset="0"/>
            </a:endParaRPr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537406" y="501364"/>
            <a:ext cx="365154" cy="407098"/>
          </a:xfrm>
          <a:custGeom>
            <a:avLst/>
            <a:gdLst>
              <a:gd name="T0" fmla="*/ 6562 w 9250"/>
              <a:gd name="T1" fmla="*/ 813 h 10313"/>
              <a:gd name="T2" fmla="*/ 8874 w 9250"/>
              <a:gd name="T3" fmla="*/ 1313 h 10313"/>
              <a:gd name="T4" fmla="*/ 8874 w 9250"/>
              <a:gd name="T5" fmla="*/ 1531 h 10313"/>
              <a:gd name="T6" fmla="*/ 7593 w 9250"/>
              <a:gd name="T7" fmla="*/ 1406 h 10313"/>
              <a:gd name="T8" fmla="*/ 4999 w 9250"/>
              <a:gd name="T9" fmla="*/ 1781 h 10313"/>
              <a:gd name="T10" fmla="*/ 3938 w 9250"/>
              <a:gd name="T11" fmla="*/ 4438 h 10313"/>
              <a:gd name="T12" fmla="*/ 2406 w 9250"/>
              <a:gd name="T13" fmla="*/ 7624 h 10313"/>
              <a:gd name="T14" fmla="*/ 2000 w 9250"/>
              <a:gd name="T15" fmla="*/ 9187 h 10313"/>
              <a:gd name="T16" fmla="*/ 3219 w 9250"/>
              <a:gd name="T17" fmla="*/ 8280 h 10313"/>
              <a:gd name="T18" fmla="*/ 4375 w 9250"/>
              <a:gd name="T19" fmla="*/ 6562 h 10313"/>
              <a:gd name="T20" fmla="*/ 5030 w 9250"/>
              <a:gd name="T21" fmla="*/ 5468 h 10313"/>
              <a:gd name="T22" fmla="*/ 5280 w 9250"/>
              <a:gd name="T23" fmla="*/ 5343 h 10313"/>
              <a:gd name="T24" fmla="*/ 5030 w 9250"/>
              <a:gd name="T25" fmla="*/ 5999 h 10313"/>
              <a:gd name="T26" fmla="*/ 3313 w 9250"/>
              <a:gd name="T27" fmla="*/ 8749 h 10313"/>
              <a:gd name="T28" fmla="*/ 1813 w 9250"/>
              <a:gd name="T29" fmla="*/ 10312 h 10313"/>
              <a:gd name="T30" fmla="*/ 750 w 9250"/>
              <a:gd name="T31" fmla="*/ 9780 h 10313"/>
              <a:gd name="T32" fmla="*/ 0 w 9250"/>
              <a:gd name="T33" fmla="*/ 8968 h 10313"/>
              <a:gd name="T34" fmla="*/ 625 w 9250"/>
              <a:gd name="T35" fmla="*/ 7249 h 10313"/>
              <a:gd name="T36" fmla="*/ 1969 w 9250"/>
              <a:gd name="T37" fmla="*/ 4500 h 10313"/>
              <a:gd name="T38" fmla="*/ 3250 w 9250"/>
              <a:gd name="T39" fmla="*/ 1906 h 10313"/>
              <a:gd name="T40" fmla="*/ 1625 w 9250"/>
              <a:gd name="T41" fmla="*/ 1813 h 10313"/>
              <a:gd name="T42" fmla="*/ 969 w 9250"/>
              <a:gd name="T43" fmla="*/ 1188 h 10313"/>
              <a:gd name="T44" fmla="*/ 1063 w 9250"/>
              <a:gd name="T45" fmla="*/ 688 h 10313"/>
              <a:gd name="T46" fmla="*/ 1219 w 9250"/>
              <a:gd name="T47" fmla="*/ 563 h 10313"/>
              <a:gd name="T48" fmla="*/ 1437 w 9250"/>
              <a:gd name="T49" fmla="*/ 969 h 10313"/>
              <a:gd name="T50" fmla="*/ 2594 w 9250"/>
              <a:gd name="T51" fmla="*/ 1188 h 10313"/>
              <a:gd name="T52" fmla="*/ 3750 w 9250"/>
              <a:gd name="T53" fmla="*/ 594 h 10313"/>
              <a:gd name="T54" fmla="*/ 3656 w 9250"/>
              <a:gd name="T55" fmla="*/ 219 h 10313"/>
              <a:gd name="T56" fmla="*/ 3625 w 9250"/>
              <a:gd name="T57" fmla="*/ 31 h 10313"/>
              <a:gd name="T58" fmla="*/ 4250 w 9250"/>
              <a:gd name="T59" fmla="*/ 62 h 10313"/>
              <a:gd name="T60" fmla="*/ 4780 w 9250"/>
              <a:gd name="T61" fmla="*/ 531 h 10313"/>
              <a:gd name="T62" fmla="*/ 5124 w 9250"/>
              <a:gd name="T63" fmla="*/ 938 h 10313"/>
              <a:gd name="T64" fmla="*/ 5999 w 9250"/>
              <a:gd name="T65" fmla="*/ 844 h 10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9250" h="10313">
                <a:moveTo>
                  <a:pt x="6562" y="813"/>
                </a:moveTo>
                <a:lnTo>
                  <a:pt x="6562" y="813"/>
                </a:lnTo>
                <a:cubicBezTo>
                  <a:pt x="7062" y="813"/>
                  <a:pt x="7530" y="875"/>
                  <a:pt x="7937" y="969"/>
                </a:cubicBezTo>
                <a:cubicBezTo>
                  <a:pt x="8312" y="1094"/>
                  <a:pt x="8624" y="1188"/>
                  <a:pt x="8874" y="1313"/>
                </a:cubicBezTo>
                <a:cubicBezTo>
                  <a:pt x="9093" y="1438"/>
                  <a:pt x="9218" y="1531"/>
                  <a:pt x="9218" y="1594"/>
                </a:cubicBezTo>
                <a:cubicBezTo>
                  <a:pt x="9249" y="1656"/>
                  <a:pt x="9124" y="1625"/>
                  <a:pt x="8874" y="1531"/>
                </a:cubicBezTo>
                <a:cubicBezTo>
                  <a:pt x="8655" y="1438"/>
                  <a:pt x="8437" y="1375"/>
                  <a:pt x="8249" y="1375"/>
                </a:cubicBezTo>
                <a:cubicBezTo>
                  <a:pt x="8062" y="1375"/>
                  <a:pt x="7843" y="1375"/>
                  <a:pt x="7593" y="1406"/>
                </a:cubicBezTo>
                <a:cubicBezTo>
                  <a:pt x="7312" y="1469"/>
                  <a:pt x="6999" y="1500"/>
                  <a:pt x="6593" y="1594"/>
                </a:cubicBezTo>
                <a:cubicBezTo>
                  <a:pt x="6187" y="1656"/>
                  <a:pt x="5655" y="1719"/>
                  <a:pt x="4999" y="1781"/>
                </a:cubicBezTo>
                <a:cubicBezTo>
                  <a:pt x="4968" y="2063"/>
                  <a:pt x="4843" y="2438"/>
                  <a:pt x="4624" y="2906"/>
                </a:cubicBezTo>
                <a:cubicBezTo>
                  <a:pt x="4438" y="3375"/>
                  <a:pt x="4188" y="3875"/>
                  <a:pt x="3938" y="4438"/>
                </a:cubicBezTo>
                <a:cubicBezTo>
                  <a:pt x="3656" y="4969"/>
                  <a:pt x="3406" y="5530"/>
                  <a:pt x="3125" y="6093"/>
                </a:cubicBezTo>
                <a:cubicBezTo>
                  <a:pt x="2844" y="6655"/>
                  <a:pt x="2594" y="7155"/>
                  <a:pt x="2406" y="7624"/>
                </a:cubicBezTo>
                <a:cubicBezTo>
                  <a:pt x="2188" y="8093"/>
                  <a:pt x="2031" y="8468"/>
                  <a:pt x="1938" y="8749"/>
                </a:cubicBezTo>
                <a:cubicBezTo>
                  <a:pt x="1875" y="9030"/>
                  <a:pt x="1875" y="9187"/>
                  <a:pt x="2000" y="9187"/>
                </a:cubicBezTo>
                <a:cubicBezTo>
                  <a:pt x="2188" y="9187"/>
                  <a:pt x="2375" y="9093"/>
                  <a:pt x="2594" y="8937"/>
                </a:cubicBezTo>
                <a:cubicBezTo>
                  <a:pt x="2781" y="8749"/>
                  <a:pt x="3000" y="8562"/>
                  <a:pt x="3219" y="8280"/>
                </a:cubicBezTo>
                <a:cubicBezTo>
                  <a:pt x="3406" y="8030"/>
                  <a:pt x="3625" y="7749"/>
                  <a:pt x="3844" y="7437"/>
                </a:cubicBezTo>
                <a:cubicBezTo>
                  <a:pt x="4031" y="7124"/>
                  <a:pt x="4219" y="6843"/>
                  <a:pt x="4375" y="6562"/>
                </a:cubicBezTo>
                <a:cubicBezTo>
                  <a:pt x="4563" y="6280"/>
                  <a:pt x="4687" y="6062"/>
                  <a:pt x="4811" y="5843"/>
                </a:cubicBezTo>
                <a:cubicBezTo>
                  <a:pt x="4905" y="5655"/>
                  <a:pt x="4999" y="5530"/>
                  <a:pt x="5030" y="5468"/>
                </a:cubicBezTo>
                <a:cubicBezTo>
                  <a:pt x="5062" y="5437"/>
                  <a:pt x="5124" y="5374"/>
                  <a:pt x="5155" y="5343"/>
                </a:cubicBezTo>
                <a:cubicBezTo>
                  <a:pt x="5218" y="5343"/>
                  <a:pt x="5249" y="5343"/>
                  <a:pt x="5280" y="5343"/>
                </a:cubicBezTo>
                <a:cubicBezTo>
                  <a:pt x="5312" y="5374"/>
                  <a:pt x="5312" y="5437"/>
                  <a:pt x="5280" y="5562"/>
                </a:cubicBezTo>
                <a:cubicBezTo>
                  <a:pt x="5218" y="5655"/>
                  <a:pt x="5155" y="5812"/>
                  <a:pt x="5030" y="5999"/>
                </a:cubicBezTo>
                <a:cubicBezTo>
                  <a:pt x="4749" y="6405"/>
                  <a:pt x="4469" y="6843"/>
                  <a:pt x="4188" y="7343"/>
                </a:cubicBezTo>
                <a:cubicBezTo>
                  <a:pt x="3906" y="7843"/>
                  <a:pt x="3594" y="8312"/>
                  <a:pt x="3313" y="8749"/>
                </a:cubicBezTo>
                <a:cubicBezTo>
                  <a:pt x="3031" y="9187"/>
                  <a:pt x="2750" y="9562"/>
                  <a:pt x="2500" y="9874"/>
                </a:cubicBezTo>
                <a:cubicBezTo>
                  <a:pt x="2250" y="10155"/>
                  <a:pt x="2000" y="10312"/>
                  <a:pt x="1813" y="10312"/>
                </a:cubicBezTo>
                <a:cubicBezTo>
                  <a:pt x="1719" y="10312"/>
                  <a:pt x="1562" y="10249"/>
                  <a:pt x="1344" y="10155"/>
                </a:cubicBezTo>
                <a:cubicBezTo>
                  <a:pt x="1156" y="10030"/>
                  <a:pt x="938" y="9905"/>
                  <a:pt x="750" y="9780"/>
                </a:cubicBezTo>
                <a:cubicBezTo>
                  <a:pt x="563" y="9624"/>
                  <a:pt x="375" y="9499"/>
                  <a:pt x="219" y="9343"/>
                </a:cubicBezTo>
                <a:cubicBezTo>
                  <a:pt x="94" y="9187"/>
                  <a:pt x="0" y="9062"/>
                  <a:pt x="0" y="8968"/>
                </a:cubicBezTo>
                <a:cubicBezTo>
                  <a:pt x="0" y="8843"/>
                  <a:pt x="63" y="8624"/>
                  <a:pt x="188" y="8312"/>
                </a:cubicBezTo>
                <a:cubicBezTo>
                  <a:pt x="281" y="7999"/>
                  <a:pt x="438" y="7655"/>
                  <a:pt x="625" y="7249"/>
                </a:cubicBezTo>
                <a:cubicBezTo>
                  <a:pt x="813" y="6843"/>
                  <a:pt x="1031" y="6405"/>
                  <a:pt x="1250" y="5937"/>
                </a:cubicBezTo>
                <a:cubicBezTo>
                  <a:pt x="1469" y="5468"/>
                  <a:pt x="1719" y="5000"/>
                  <a:pt x="1969" y="4500"/>
                </a:cubicBezTo>
                <a:cubicBezTo>
                  <a:pt x="2219" y="4031"/>
                  <a:pt x="2438" y="3563"/>
                  <a:pt x="2656" y="3125"/>
                </a:cubicBezTo>
                <a:cubicBezTo>
                  <a:pt x="2875" y="2688"/>
                  <a:pt x="3094" y="2281"/>
                  <a:pt x="3250" y="1906"/>
                </a:cubicBezTo>
                <a:cubicBezTo>
                  <a:pt x="2875" y="1938"/>
                  <a:pt x="2531" y="1938"/>
                  <a:pt x="2250" y="1938"/>
                </a:cubicBezTo>
                <a:cubicBezTo>
                  <a:pt x="1969" y="1906"/>
                  <a:pt x="1750" y="1875"/>
                  <a:pt x="1625" y="1813"/>
                </a:cubicBezTo>
                <a:cubicBezTo>
                  <a:pt x="1406" y="1750"/>
                  <a:pt x="1250" y="1625"/>
                  <a:pt x="1156" y="1531"/>
                </a:cubicBezTo>
                <a:cubicBezTo>
                  <a:pt x="1063" y="1406"/>
                  <a:pt x="1000" y="1313"/>
                  <a:pt x="969" y="1188"/>
                </a:cubicBezTo>
                <a:cubicBezTo>
                  <a:pt x="969" y="1094"/>
                  <a:pt x="969" y="1000"/>
                  <a:pt x="969" y="906"/>
                </a:cubicBezTo>
                <a:cubicBezTo>
                  <a:pt x="1000" y="844"/>
                  <a:pt x="1031" y="750"/>
                  <a:pt x="1063" y="688"/>
                </a:cubicBezTo>
                <a:cubicBezTo>
                  <a:pt x="1063" y="656"/>
                  <a:pt x="1094" y="625"/>
                  <a:pt x="1125" y="594"/>
                </a:cubicBezTo>
                <a:cubicBezTo>
                  <a:pt x="1156" y="594"/>
                  <a:pt x="1188" y="563"/>
                  <a:pt x="1219" y="563"/>
                </a:cubicBezTo>
                <a:cubicBezTo>
                  <a:pt x="1281" y="563"/>
                  <a:pt x="1313" y="563"/>
                  <a:pt x="1375" y="563"/>
                </a:cubicBezTo>
                <a:cubicBezTo>
                  <a:pt x="1313" y="750"/>
                  <a:pt x="1344" y="875"/>
                  <a:pt x="1437" y="969"/>
                </a:cubicBezTo>
                <a:cubicBezTo>
                  <a:pt x="1531" y="1063"/>
                  <a:pt x="1656" y="1125"/>
                  <a:pt x="1875" y="1156"/>
                </a:cubicBezTo>
                <a:cubicBezTo>
                  <a:pt x="2063" y="1188"/>
                  <a:pt x="2313" y="1219"/>
                  <a:pt x="2594" y="1188"/>
                </a:cubicBezTo>
                <a:cubicBezTo>
                  <a:pt x="2906" y="1188"/>
                  <a:pt x="3219" y="1156"/>
                  <a:pt x="3594" y="1125"/>
                </a:cubicBezTo>
                <a:cubicBezTo>
                  <a:pt x="3719" y="844"/>
                  <a:pt x="3750" y="688"/>
                  <a:pt x="3750" y="594"/>
                </a:cubicBezTo>
                <a:cubicBezTo>
                  <a:pt x="3750" y="500"/>
                  <a:pt x="3750" y="438"/>
                  <a:pt x="3719" y="375"/>
                </a:cubicBezTo>
                <a:cubicBezTo>
                  <a:pt x="3719" y="313"/>
                  <a:pt x="3688" y="250"/>
                  <a:pt x="3656" y="219"/>
                </a:cubicBezTo>
                <a:cubicBezTo>
                  <a:pt x="3625" y="156"/>
                  <a:pt x="3594" y="125"/>
                  <a:pt x="3563" y="94"/>
                </a:cubicBezTo>
                <a:cubicBezTo>
                  <a:pt x="3500" y="62"/>
                  <a:pt x="3531" y="31"/>
                  <a:pt x="3625" y="31"/>
                </a:cubicBezTo>
                <a:cubicBezTo>
                  <a:pt x="3719" y="0"/>
                  <a:pt x="3844" y="0"/>
                  <a:pt x="4000" y="0"/>
                </a:cubicBezTo>
                <a:cubicBezTo>
                  <a:pt x="4063" y="0"/>
                  <a:pt x="4156" y="31"/>
                  <a:pt x="4250" y="62"/>
                </a:cubicBezTo>
                <a:cubicBezTo>
                  <a:pt x="4344" y="94"/>
                  <a:pt x="4438" y="156"/>
                  <a:pt x="4531" y="219"/>
                </a:cubicBezTo>
                <a:cubicBezTo>
                  <a:pt x="4624" y="313"/>
                  <a:pt x="4687" y="406"/>
                  <a:pt x="4780" y="531"/>
                </a:cubicBezTo>
                <a:cubicBezTo>
                  <a:pt x="4874" y="625"/>
                  <a:pt x="4936" y="781"/>
                  <a:pt x="4999" y="969"/>
                </a:cubicBezTo>
                <a:cubicBezTo>
                  <a:pt x="4999" y="969"/>
                  <a:pt x="5062" y="969"/>
                  <a:pt x="5124" y="938"/>
                </a:cubicBezTo>
                <a:cubicBezTo>
                  <a:pt x="5218" y="938"/>
                  <a:pt x="5343" y="906"/>
                  <a:pt x="5499" y="906"/>
                </a:cubicBezTo>
                <a:cubicBezTo>
                  <a:pt x="5655" y="875"/>
                  <a:pt x="5812" y="844"/>
                  <a:pt x="5999" y="844"/>
                </a:cubicBezTo>
                <a:cubicBezTo>
                  <a:pt x="6187" y="813"/>
                  <a:pt x="6374" y="813"/>
                  <a:pt x="6562" y="813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8611345E-8127-4D45-B04C-7619CFDCE593}"/>
              </a:ext>
            </a:extLst>
          </p:cNvPr>
          <p:cNvSpPr/>
          <p:nvPr/>
        </p:nvSpPr>
        <p:spPr>
          <a:xfrm>
            <a:off x="1217028" y="358346"/>
            <a:ext cx="6096000" cy="128791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 Medium" charset="0"/>
              </a:rPr>
              <a:t>主要介面：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 Medium" charset="0"/>
              </a:rPr>
              <a:t>負責登入畫面、當日行程提醒，並提供使用者及管理者的主畫面，音樂控制子畫面，行程搜尋子畫面。</a:t>
            </a:r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xmlns="" id="{13373BFC-54DF-4A9C-8039-234EDF52B739}"/>
              </a:ext>
            </a:extLst>
          </p:cNvPr>
          <p:cNvSpPr/>
          <p:nvPr/>
        </p:nvSpPr>
        <p:spPr>
          <a:xfrm>
            <a:off x="358346" y="358346"/>
            <a:ext cx="679622" cy="679622"/>
          </a:xfrm>
          <a:prstGeom prst="rect">
            <a:avLst/>
          </a:prstGeom>
          <a:solidFill>
            <a:srgbClr val="FF9F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5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xmlns="" id="{1520E96F-2A31-4080-A084-A46D8EBBF8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5329" y="1730163"/>
            <a:ext cx="3978661" cy="445121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A20339BF-E140-4049-B0D0-5A03C6748B05}"/>
              </a:ext>
            </a:extLst>
          </p:cNvPr>
          <p:cNvSpPr/>
          <p:nvPr/>
        </p:nvSpPr>
        <p:spPr>
          <a:xfrm>
            <a:off x="5168555" y="4505706"/>
            <a:ext cx="6594537" cy="1809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演算法：登入與註冊的帳號密碼判斷使用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Sequential Search</a:t>
            </a:r>
            <a:r>
              <a:rPr lang="zh-TW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zh-TW" dirty="0">
              <a:latin typeface="Calibri" panose="020F0502020204030204" pitchFamily="34" charset="0"/>
            </a:endParaRPr>
          </a:p>
          <a:p>
            <a:pPr marL="285750" indent="-285750">
              <a:lnSpc>
                <a:spcPct val="13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層次結構：為輸入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/</a:t>
            </a:r>
            <a:r>
              <a:rPr lang="zh-TW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輸出管理及管理員控制層。</a:t>
            </a:r>
            <a:endParaRPr lang="zh-TW" altLang="zh-TW" dirty="0">
              <a:latin typeface="Calibri" panose="020F0502020204030204" pitchFamily="34" charset="0"/>
            </a:endParaRPr>
          </a:p>
          <a:p>
            <a:pPr marL="285750" indent="-285750">
              <a:lnSpc>
                <a:spcPct val="13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限制：帳號密碼限制特殊符號及長度，其餘則無。</a:t>
            </a:r>
            <a:endParaRPr lang="zh-TW" altLang="zh-TW" dirty="0">
              <a:latin typeface="Calibri" panose="020F0502020204030204" pitchFamily="34" charset="0"/>
            </a:endParaRPr>
          </a:p>
          <a:p>
            <a:pPr marL="285750" indent="-285750">
              <a:lnSpc>
                <a:spcPct val="13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性能：資料量多時因時間複雜度平均為</a:t>
            </a:r>
            <a:r>
              <a:rPr lang="en-US" altLang="zh-TW" sz="14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O((N+1)/2)</a:t>
            </a:r>
            <a:r>
              <a:rPr lang="zh-TW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，較消耗時間。</a:t>
            </a:r>
            <a:endParaRPr lang="zh-TW" altLang="zh-TW" dirty="0">
              <a:latin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endParaRPr lang="zh-TW" altLang="zh-TW" dirty="0">
              <a:latin typeface="Calibri" panose="020F0502020204030204" pitchFamily="34" charset="0"/>
            </a:endParaRP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xmlns="" id="{FCA19294-6C57-4F98-8634-BDCF8D6CC540}"/>
              </a:ext>
            </a:extLst>
          </p:cNvPr>
          <p:cNvSpPr txBox="1"/>
          <p:nvPr/>
        </p:nvSpPr>
        <p:spPr>
          <a:xfrm>
            <a:off x="6182473" y="3195752"/>
            <a:ext cx="57007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5.2.2</a:t>
            </a:r>
          </a:p>
          <a:p>
            <a:pPr algn="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exa Bold" charset="0"/>
                <a:ea typeface="Nexa Bold" charset="0"/>
                <a:cs typeface="Nexa Bold" charset="0"/>
              </a:rPr>
              <a:t>主要介面 運作說明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Nexa Bold" charset="0"/>
              <a:ea typeface="Nexa Bold" charset="0"/>
              <a:cs typeface="Nexa Bold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1353799" y="125076"/>
            <a:ext cx="9963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400" dirty="0"/>
              <a:t>9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786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888209" y="5089168"/>
            <a:ext cx="1113073" cy="1637969"/>
          </a:xfrm>
          <a:prstGeom prst="rect">
            <a:avLst/>
          </a:prstGeom>
          <a:noFill/>
          <a:ln w="1143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537406" y="501364"/>
            <a:ext cx="365154" cy="407098"/>
          </a:xfrm>
          <a:custGeom>
            <a:avLst/>
            <a:gdLst>
              <a:gd name="T0" fmla="*/ 6562 w 9250"/>
              <a:gd name="T1" fmla="*/ 813 h 10313"/>
              <a:gd name="T2" fmla="*/ 8874 w 9250"/>
              <a:gd name="T3" fmla="*/ 1313 h 10313"/>
              <a:gd name="T4" fmla="*/ 8874 w 9250"/>
              <a:gd name="T5" fmla="*/ 1531 h 10313"/>
              <a:gd name="T6" fmla="*/ 7593 w 9250"/>
              <a:gd name="T7" fmla="*/ 1406 h 10313"/>
              <a:gd name="T8" fmla="*/ 4999 w 9250"/>
              <a:gd name="T9" fmla="*/ 1781 h 10313"/>
              <a:gd name="T10" fmla="*/ 3938 w 9250"/>
              <a:gd name="T11" fmla="*/ 4438 h 10313"/>
              <a:gd name="T12" fmla="*/ 2406 w 9250"/>
              <a:gd name="T13" fmla="*/ 7624 h 10313"/>
              <a:gd name="T14" fmla="*/ 2000 w 9250"/>
              <a:gd name="T15" fmla="*/ 9187 h 10313"/>
              <a:gd name="T16" fmla="*/ 3219 w 9250"/>
              <a:gd name="T17" fmla="*/ 8280 h 10313"/>
              <a:gd name="T18" fmla="*/ 4375 w 9250"/>
              <a:gd name="T19" fmla="*/ 6562 h 10313"/>
              <a:gd name="T20" fmla="*/ 5030 w 9250"/>
              <a:gd name="T21" fmla="*/ 5468 h 10313"/>
              <a:gd name="T22" fmla="*/ 5280 w 9250"/>
              <a:gd name="T23" fmla="*/ 5343 h 10313"/>
              <a:gd name="T24" fmla="*/ 5030 w 9250"/>
              <a:gd name="T25" fmla="*/ 5999 h 10313"/>
              <a:gd name="T26" fmla="*/ 3313 w 9250"/>
              <a:gd name="T27" fmla="*/ 8749 h 10313"/>
              <a:gd name="T28" fmla="*/ 1813 w 9250"/>
              <a:gd name="T29" fmla="*/ 10312 h 10313"/>
              <a:gd name="T30" fmla="*/ 750 w 9250"/>
              <a:gd name="T31" fmla="*/ 9780 h 10313"/>
              <a:gd name="T32" fmla="*/ 0 w 9250"/>
              <a:gd name="T33" fmla="*/ 8968 h 10313"/>
              <a:gd name="T34" fmla="*/ 625 w 9250"/>
              <a:gd name="T35" fmla="*/ 7249 h 10313"/>
              <a:gd name="T36" fmla="*/ 1969 w 9250"/>
              <a:gd name="T37" fmla="*/ 4500 h 10313"/>
              <a:gd name="T38" fmla="*/ 3250 w 9250"/>
              <a:gd name="T39" fmla="*/ 1906 h 10313"/>
              <a:gd name="T40" fmla="*/ 1625 w 9250"/>
              <a:gd name="T41" fmla="*/ 1813 h 10313"/>
              <a:gd name="T42" fmla="*/ 969 w 9250"/>
              <a:gd name="T43" fmla="*/ 1188 h 10313"/>
              <a:gd name="T44" fmla="*/ 1063 w 9250"/>
              <a:gd name="T45" fmla="*/ 688 h 10313"/>
              <a:gd name="T46" fmla="*/ 1219 w 9250"/>
              <a:gd name="T47" fmla="*/ 563 h 10313"/>
              <a:gd name="T48" fmla="*/ 1437 w 9250"/>
              <a:gd name="T49" fmla="*/ 969 h 10313"/>
              <a:gd name="T50" fmla="*/ 2594 w 9250"/>
              <a:gd name="T51" fmla="*/ 1188 h 10313"/>
              <a:gd name="T52" fmla="*/ 3750 w 9250"/>
              <a:gd name="T53" fmla="*/ 594 h 10313"/>
              <a:gd name="T54" fmla="*/ 3656 w 9250"/>
              <a:gd name="T55" fmla="*/ 219 h 10313"/>
              <a:gd name="T56" fmla="*/ 3625 w 9250"/>
              <a:gd name="T57" fmla="*/ 31 h 10313"/>
              <a:gd name="T58" fmla="*/ 4250 w 9250"/>
              <a:gd name="T59" fmla="*/ 62 h 10313"/>
              <a:gd name="T60" fmla="*/ 4780 w 9250"/>
              <a:gd name="T61" fmla="*/ 531 h 10313"/>
              <a:gd name="T62" fmla="*/ 5124 w 9250"/>
              <a:gd name="T63" fmla="*/ 938 h 10313"/>
              <a:gd name="T64" fmla="*/ 5999 w 9250"/>
              <a:gd name="T65" fmla="*/ 844 h 10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9250" h="10313">
                <a:moveTo>
                  <a:pt x="6562" y="813"/>
                </a:moveTo>
                <a:lnTo>
                  <a:pt x="6562" y="813"/>
                </a:lnTo>
                <a:cubicBezTo>
                  <a:pt x="7062" y="813"/>
                  <a:pt x="7530" y="875"/>
                  <a:pt x="7937" y="969"/>
                </a:cubicBezTo>
                <a:cubicBezTo>
                  <a:pt x="8312" y="1094"/>
                  <a:pt x="8624" y="1188"/>
                  <a:pt x="8874" y="1313"/>
                </a:cubicBezTo>
                <a:cubicBezTo>
                  <a:pt x="9093" y="1438"/>
                  <a:pt x="9218" y="1531"/>
                  <a:pt x="9218" y="1594"/>
                </a:cubicBezTo>
                <a:cubicBezTo>
                  <a:pt x="9249" y="1656"/>
                  <a:pt x="9124" y="1625"/>
                  <a:pt x="8874" y="1531"/>
                </a:cubicBezTo>
                <a:cubicBezTo>
                  <a:pt x="8655" y="1438"/>
                  <a:pt x="8437" y="1375"/>
                  <a:pt x="8249" y="1375"/>
                </a:cubicBezTo>
                <a:cubicBezTo>
                  <a:pt x="8062" y="1375"/>
                  <a:pt x="7843" y="1375"/>
                  <a:pt x="7593" y="1406"/>
                </a:cubicBezTo>
                <a:cubicBezTo>
                  <a:pt x="7312" y="1469"/>
                  <a:pt x="6999" y="1500"/>
                  <a:pt x="6593" y="1594"/>
                </a:cubicBezTo>
                <a:cubicBezTo>
                  <a:pt x="6187" y="1656"/>
                  <a:pt x="5655" y="1719"/>
                  <a:pt x="4999" y="1781"/>
                </a:cubicBezTo>
                <a:cubicBezTo>
                  <a:pt x="4968" y="2063"/>
                  <a:pt x="4843" y="2438"/>
                  <a:pt x="4624" y="2906"/>
                </a:cubicBezTo>
                <a:cubicBezTo>
                  <a:pt x="4438" y="3375"/>
                  <a:pt x="4188" y="3875"/>
                  <a:pt x="3938" y="4438"/>
                </a:cubicBezTo>
                <a:cubicBezTo>
                  <a:pt x="3656" y="4969"/>
                  <a:pt x="3406" y="5530"/>
                  <a:pt x="3125" y="6093"/>
                </a:cubicBezTo>
                <a:cubicBezTo>
                  <a:pt x="2844" y="6655"/>
                  <a:pt x="2594" y="7155"/>
                  <a:pt x="2406" y="7624"/>
                </a:cubicBezTo>
                <a:cubicBezTo>
                  <a:pt x="2188" y="8093"/>
                  <a:pt x="2031" y="8468"/>
                  <a:pt x="1938" y="8749"/>
                </a:cubicBezTo>
                <a:cubicBezTo>
                  <a:pt x="1875" y="9030"/>
                  <a:pt x="1875" y="9187"/>
                  <a:pt x="2000" y="9187"/>
                </a:cubicBezTo>
                <a:cubicBezTo>
                  <a:pt x="2188" y="9187"/>
                  <a:pt x="2375" y="9093"/>
                  <a:pt x="2594" y="8937"/>
                </a:cubicBezTo>
                <a:cubicBezTo>
                  <a:pt x="2781" y="8749"/>
                  <a:pt x="3000" y="8562"/>
                  <a:pt x="3219" y="8280"/>
                </a:cubicBezTo>
                <a:cubicBezTo>
                  <a:pt x="3406" y="8030"/>
                  <a:pt x="3625" y="7749"/>
                  <a:pt x="3844" y="7437"/>
                </a:cubicBezTo>
                <a:cubicBezTo>
                  <a:pt x="4031" y="7124"/>
                  <a:pt x="4219" y="6843"/>
                  <a:pt x="4375" y="6562"/>
                </a:cubicBezTo>
                <a:cubicBezTo>
                  <a:pt x="4563" y="6280"/>
                  <a:pt x="4687" y="6062"/>
                  <a:pt x="4811" y="5843"/>
                </a:cubicBezTo>
                <a:cubicBezTo>
                  <a:pt x="4905" y="5655"/>
                  <a:pt x="4999" y="5530"/>
                  <a:pt x="5030" y="5468"/>
                </a:cubicBezTo>
                <a:cubicBezTo>
                  <a:pt x="5062" y="5437"/>
                  <a:pt x="5124" y="5374"/>
                  <a:pt x="5155" y="5343"/>
                </a:cubicBezTo>
                <a:cubicBezTo>
                  <a:pt x="5218" y="5343"/>
                  <a:pt x="5249" y="5343"/>
                  <a:pt x="5280" y="5343"/>
                </a:cubicBezTo>
                <a:cubicBezTo>
                  <a:pt x="5312" y="5374"/>
                  <a:pt x="5312" y="5437"/>
                  <a:pt x="5280" y="5562"/>
                </a:cubicBezTo>
                <a:cubicBezTo>
                  <a:pt x="5218" y="5655"/>
                  <a:pt x="5155" y="5812"/>
                  <a:pt x="5030" y="5999"/>
                </a:cubicBezTo>
                <a:cubicBezTo>
                  <a:pt x="4749" y="6405"/>
                  <a:pt x="4469" y="6843"/>
                  <a:pt x="4188" y="7343"/>
                </a:cubicBezTo>
                <a:cubicBezTo>
                  <a:pt x="3906" y="7843"/>
                  <a:pt x="3594" y="8312"/>
                  <a:pt x="3313" y="8749"/>
                </a:cubicBezTo>
                <a:cubicBezTo>
                  <a:pt x="3031" y="9187"/>
                  <a:pt x="2750" y="9562"/>
                  <a:pt x="2500" y="9874"/>
                </a:cubicBezTo>
                <a:cubicBezTo>
                  <a:pt x="2250" y="10155"/>
                  <a:pt x="2000" y="10312"/>
                  <a:pt x="1813" y="10312"/>
                </a:cubicBezTo>
                <a:cubicBezTo>
                  <a:pt x="1719" y="10312"/>
                  <a:pt x="1562" y="10249"/>
                  <a:pt x="1344" y="10155"/>
                </a:cubicBezTo>
                <a:cubicBezTo>
                  <a:pt x="1156" y="10030"/>
                  <a:pt x="938" y="9905"/>
                  <a:pt x="750" y="9780"/>
                </a:cubicBezTo>
                <a:cubicBezTo>
                  <a:pt x="563" y="9624"/>
                  <a:pt x="375" y="9499"/>
                  <a:pt x="219" y="9343"/>
                </a:cubicBezTo>
                <a:cubicBezTo>
                  <a:pt x="94" y="9187"/>
                  <a:pt x="0" y="9062"/>
                  <a:pt x="0" y="8968"/>
                </a:cubicBezTo>
                <a:cubicBezTo>
                  <a:pt x="0" y="8843"/>
                  <a:pt x="63" y="8624"/>
                  <a:pt x="188" y="8312"/>
                </a:cubicBezTo>
                <a:cubicBezTo>
                  <a:pt x="281" y="7999"/>
                  <a:pt x="438" y="7655"/>
                  <a:pt x="625" y="7249"/>
                </a:cubicBezTo>
                <a:cubicBezTo>
                  <a:pt x="813" y="6843"/>
                  <a:pt x="1031" y="6405"/>
                  <a:pt x="1250" y="5937"/>
                </a:cubicBezTo>
                <a:cubicBezTo>
                  <a:pt x="1469" y="5468"/>
                  <a:pt x="1719" y="5000"/>
                  <a:pt x="1969" y="4500"/>
                </a:cubicBezTo>
                <a:cubicBezTo>
                  <a:pt x="2219" y="4031"/>
                  <a:pt x="2438" y="3563"/>
                  <a:pt x="2656" y="3125"/>
                </a:cubicBezTo>
                <a:cubicBezTo>
                  <a:pt x="2875" y="2688"/>
                  <a:pt x="3094" y="2281"/>
                  <a:pt x="3250" y="1906"/>
                </a:cubicBezTo>
                <a:cubicBezTo>
                  <a:pt x="2875" y="1938"/>
                  <a:pt x="2531" y="1938"/>
                  <a:pt x="2250" y="1938"/>
                </a:cubicBezTo>
                <a:cubicBezTo>
                  <a:pt x="1969" y="1906"/>
                  <a:pt x="1750" y="1875"/>
                  <a:pt x="1625" y="1813"/>
                </a:cubicBezTo>
                <a:cubicBezTo>
                  <a:pt x="1406" y="1750"/>
                  <a:pt x="1250" y="1625"/>
                  <a:pt x="1156" y="1531"/>
                </a:cubicBezTo>
                <a:cubicBezTo>
                  <a:pt x="1063" y="1406"/>
                  <a:pt x="1000" y="1313"/>
                  <a:pt x="969" y="1188"/>
                </a:cubicBezTo>
                <a:cubicBezTo>
                  <a:pt x="969" y="1094"/>
                  <a:pt x="969" y="1000"/>
                  <a:pt x="969" y="906"/>
                </a:cubicBezTo>
                <a:cubicBezTo>
                  <a:pt x="1000" y="844"/>
                  <a:pt x="1031" y="750"/>
                  <a:pt x="1063" y="688"/>
                </a:cubicBezTo>
                <a:cubicBezTo>
                  <a:pt x="1063" y="656"/>
                  <a:pt x="1094" y="625"/>
                  <a:pt x="1125" y="594"/>
                </a:cubicBezTo>
                <a:cubicBezTo>
                  <a:pt x="1156" y="594"/>
                  <a:pt x="1188" y="563"/>
                  <a:pt x="1219" y="563"/>
                </a:cubicBezTo>
                <a:cubicBezTo>
                  <a:pt x="1281" y="563"/>
                  <a:pt x="1313" y="563"/>
                  <a:pt x="1375" y="563"/>
                </a:cubicBezTo>
                <a:cubicBezTo>
                  <a:pt x="1313" y="750"/>
                  <a:pt x="1344" y="875"/>
                  <a:pt x="1437" y="969"/>
                </a:cubicBezTo>
                <a:cubicBezTo>
                  <a:pt x="1531" y="1063"/>
                  <a:pt x="1656" y="1125"/>
                  <a:pt x="1875" y="1156"/>
                </a:cubicBezTo>
                <a:cubicBezTo>
                  <a:pt x="2063" y="1188"/>
                  <a:pt x="2313" y="1219"/>
                  <a:pt x="2594" y="1188"/>
                </a:cubicBezTo>
                <a:cubicBezTo>
                  <a:pt x="2906" y="1188"/>
                  <a:pt x="3219" y="1156"/>
                  <a:pt x="3594" y="1125"/>
                </a:cubicBezTo>
                <a:cubicBezTo>
                  <a:pt x="3719" y="844"/>
                  <a:pt x="3750" y="688"/>
                  <a:pt x="3750" y="594"/>
                </a:cubicBezTo>
                <a:cubicBezTo>
                  <a:pt x="3750" y="500"/>
                  <a:pt x="3750" y="438"/>
                  <a:pt x="3719" y="375"/>
                </a:cubicBezTo>
                <a:cubicBezTo>
                  <a:pt x="3719" y="313"/>
                  <a:pt x="3688" y="250"/>
                  <a:pt x="3656" y="219"/>
                </a:cubicBezTo>
                <a:cubicBezTo>
                  <a:pt x="3625" y="156"/>
                  <a:pt x="3594" y="125"/>
                  <a:pt x="3563" y="94"/>
                </a:cubicBezTo>
                <a:cubicBezTo>
                  <a:pt x="3500" y="62"/>
                  <a:pt x="3531" y="31"/>
                  <a:pt x="3625" y="31"/>
                </a:cubicBezTo>
                <a:cubicBezTo>
                  <a:pt x="3719" y="0"/>
                  <a:pt x="3844" y="0"/>
                  <a:pt x="4000" y="0"/>
                </a:cubicBezTo>
                <a:cubicBezTo>
                  <a:pt x="4063" y="0"/>
                  <a:pt x="4156" y="31"/>
                  <a:pt x="4250" y="62"/>
                </a:cubicBezTo>
                <a:cubicBezTo>
                  <a:pt x="4344" y="94"/>
                  <a:pt x="4438" y="156"/>
                  <a:pt x="4531" y="219"/>
                </a:cubicBezTo>
                <a:cubicBezTo>
                  <a:pt x="4624" y="313"/>
                  <a:pt x="4687" y="406"/>
                  <a:pt x="4780" y="531"/>
                </a:cubicBezTo>
                <a:cubicBezTo>
                  <a:pt x="4874" y="625"/>
                  <a:pt x="4936" y="781"/>
                  <a:pt x="4999" y="969"/>
                </a:cubicBezTo>
                <a:cubicBezTo>
                  <a:pt x="4999" y="969"/>
                  <a:pt x="5062" y="969"/>
                  <a:pt x="5124" y="938"/>
                </a:cubicBezTo>
                <a:cubicBezTo>
                  <a:pt x="5218" y="938"/>
                  <a:pt x="5343" y="906"/>
                  <a:pt x="5499" y="906"/>
                </a:cubicBezTo>
                <a:cubicBezTo>
                  <a:pt x="5655" y="875"/>
                  <a:pt x="5812" y="844"/>
                  <a:pt x="5999" y="844"/>
                </a:cubicBezTo>
                <a:cubicBezTo>
                  <a:pt x="6187" y="813"/>
                  <a:pt x="6374" y="813"/>
                  <a:pt x="6562" y="813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xmlns="" id="{3C0E98D7-C482-453E-9837-36A5BE7376A1}"/>
              </a:ext>
            </a:extLst>
          </p:cNvPr>
          <p:cNvSpPr/>
          <p:nvPr/>
        </p:nvSpPr>
        <p:spPr>
          <a:xfrm>
            <a:off x="358346" y="358346"/>
            <a:ext cx="679622" cy="679622"/>
          </a:xfrm>
          <a:prstGeom prst="rect">
            <a:avLst/>
          </a:prstGeom>
          <a:solidFill>
            <a:srgbClr val="FF9F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5</a:t>
            </a:r>
          </a:p>
        </p:txBody>
      </p:sp>
      <p:sp>
        <p:nvSpPr>
          <p:cNvPr id="23" name="TextBox 6">
            <a:extLst>
              <a:ext uri="{FF2B5EF4-FFF2-40B4-BE49-F238E27FC236}">
                <a16:creationId xmlns:a16="http://schemas.microsoft.com/office/drawing/2014/main" xmlns="" id="{90790987-B311-44F1-81EC-705FE436F62C}"/>
              </a:ext>
            </a:extLst>
          </p:cNvPr>
          <p:cNvSpPr txBox="1"/>
          <p:nvPr/>
        </p:nvSpPr>
        <p:spPr>
          <a:xfrm>
            <a:off x="1217028" y="405769"/>
            <a:ext cx="5700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5.2.3 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exa Bold" charset="0"/>
                <a:ea typeface="Nexa Bold" charset="0"/>
                <a:cs typeface="Nexa Bold" charset="0"/>
              </a:rPr>
              <a:t>互動圖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Nexa Bold" charset="0"/>
              <a:ea typeface="Nexa Bold" charset="0"/>
              <a:cs typeface="Nexa Bold" charset="0"/>
            </a:endParaRPr>
          </a:p>
        </p:txBody>
      </p:sp>
      <p:pic>
        <p:nvPicPr>
          <p:cNvPr id="25" name="image15.jpg" descr="C:\Users\user\Downloads\Controller Sequence diagram.jpg">
            <a:extLst>
              <a:ext uri="{FF2B5EF4-FFF2-40B4-BE49-F238E27FC236}">
                <a16:creationId xmlns:a16="http://schemas.microsoft.com/office/drawing/2014/main" xmlns="" id="{4668C020-03ED-4A18-9776-FFBAEF2A558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18693" y="2496635"/>
            <a:ext cx="6996477" cy="4340289"/>
          </a:xfrm>
          <a:prstGeom prst="rect">
            <a:avLst/>
          </a:prstGeom>
          <a:ln/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DD1EFFA1-6CE7-4E54-B9F0-601E7A6A818E}"/>
              </a:ext>
            </a:extLst>
          </p:cNvPr>
          <p:cNvSpPr/>
          <p:nvPr/>
        </p:nvSpPr>
        <p:spPr>
          <a:xfrm>
            <a:off x="902560" y="6467592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主要介面類別圖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F08757B3-B450-4AB3-B0E2-3209E533F911}"/>
              </a:ext>
            </a:extLst>
          </p:cNvPr>
          <p:cNvSpPr/>
          <p:nvPr/>
        </p:nvSpPr>
        <p:spPr>
          <a:xfrm>
            <a:off x="4001282" y="6452231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主要介面互動圖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734BC836-F9A7-4FAD-A100-6DF6AFE598EE}"/>
              </a:ext>
            </a:extLst>
          </p:cNvPr>
          <p:cNvSpPr/>
          <p:nvPr/>
        </p:nvSpPr>
        <p:spPr>
          <a:xfrm>
            <a:off x="353710" y="1193393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Start():</a:t>
            </a:r>
            <a:r>
              <a:rPr lang="zh-TW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匯入帳號資訊之後進入登入畫面</a:t>
            </a: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zh-TW" dirty="0">
              <a:latin typeface="Calibri" panose="020F0502020204030204" pitchFamily="34" charset="0"/>
            </a:endParaRPr>
          </a:p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zh-TW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EnterInformation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():</a:t>
            </a:r>
            <a:r>
              <a:rPr lang="zh-TW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登入或註冊帳號，帳號、密碼及驗證碼正確則依照權限進入主畫面。</a:t>
            </a:r>
            <a:endParaRPr lang="zh-TW" altLang="zh-TW" dirty="0">
              <a:latin typeface="Calibri" panose="020F0502020204030204" pitchFamily="34" charset="0"/>
            </a:endParaRPr>
          </a:p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Menu():</a:t>
            </a:r>
            <a:r>
              <a:rPr lang="zh-TW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使用者主畫面，顯示月曆、指令及當日行程並依照輸入給予相對應的回應。</a:t>
            </a:r>
            <a:endParaRPr lang="zh-TW" altLang="zh-TW" dirty="0">
              <a:latin typeface="Calibri" panose="020F0502020204030204" pitchFamily="34" charset="0"/>
            </a:endParaRPr>
          </a:p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Manager():</a:t>
            </a:r>
            <a:r>
              <a:rPr lang="zh-TW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管理者主畫面，指令提示及輸入判斷。</a:t>
            </a:r>
            <a:endParaRPr lang="zh-TW" altLang="zh-TW" dirty="0">
              <a:latin typeface="Calibri" panose="020F0502020204030204" pitchFamily="34" charset="0"/>
            </a:endParaRPr>
          </a:p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zh-TW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AccountJudge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():</a:t>
            </a:r>
            <a:r>
              <a:rPr lang="zh-TW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帳號密碼判斷。</a:t>
            </a:r>
            <a:endParaRPr lang="zh-TW" altLang="zh-TW" dirty="0">
              <a:latin typeface="Calibri" panose="020F0502020204030204" pitchFamily="34" charset="0"/>
            </a:endParaRPr>
          </a:p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zh-TW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NameJudge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():</a:t>
            </a:r>
            <a:r>
              <a:rPr lang="zh-TW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姓名帳號判斷。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1353799" y="125076"/>
            <a:ext cx="9963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400" dirty="0" smtClean="0"/>
              <a:t>10</a:t>
            </a:r>
            <a:endParaRPr kumimoji="1"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91" y="3553377"/>
            <a:ext cx="3054096" cy="295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6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2">
            <a:extLst>
              <a:ext uri="{FF2B5EF4-FFF2-40B4-BE49-F238E27FC236}">
                <a16:creationId xmlns:a16="http://schemas.microsoft.com/office/drawing/2014/main" xmlns="" id="{B21585B5-7E34-4CCF-B863-AAB89E07B454}"/>
              </a:ext>
            </a:extLst>
          </p:cNvPr>
          <p:cNvSpPr/>
          <p:nvPr/>
        </p:nvSpPr>
        <p:spPr>
          <a:xfrm rot="2700000">
            <a:off x="3684764" y="-2479261"/>
            <a:ext cx="4822472" cy="4822472"/>
          </a:xfrm>
          <a:prstGeom prst="rect">
            <a:avLst/>
          </a:prstGeom>
          <a:noFill/>
          <a:ln w="3810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537406" y="501364"/>
            <a:ext cx="365154" cy="407098"/>
          </a:xfrm>
          <a:custGeom>
            <a:avLst/>
            <a:gdLst>
              <a:gd name="T0" fmla="*/ 6562 w 9250"/>
              <a:gd name="T1" fmla="*/ 813 h 10313"/>
              <a:gd name="T2" fmla="*/ 8874 w 9250"/>
              <a:gd name="T3" fmla="*/ 1313 h 10313"/>
              <a:gd name="T4" fmla="*/ 8874 w 9250"/>
              <a:gd name="T5" fmla="*/ 1531 h 10313"/>
              <a:gd name="T6" fmla="*/ 7593 w 9250"/>
              <a:gd name="T7" fmla="*/ 1406 h 10313"/>
              <a:gd name="T8" fmla="*/ 4999 w 9250"/>
              <a:gd name="T9" fmla="*/ 1781 h 10313"/>
              <a:gd name="T10" fmla="*/ 3938 w 9250"/>
              <a:gd name="T11" fmla="*/ 4438 h 10313"/>
              <a:gd name="T12" fmla="*/ 2406 w 9250"/>
              <a:gd name="T13" fmla="*/ 7624 h 10313"/>
              <a:gd name="T14" fmla="*/ 2000 w 9250"/>
              <a:gd name="T15" fmla="*/ 9187 h 10313"/>
              <a:gd name="T16" fmla="*/ 3219 w 9250"/>
              <a:gd name="T17" fmla="*/ 8280 h 10313"/>
              <a:gd name="T18" fmla="*/ 4375 w 9250"/>
              <a:gd name="T19" fmla="*/ 6562 h 10313"/>
              <a:gd name="T20" fmla="*/ 5030 w 9250"/>
              <a:gd name="T21" fmla="*/ 5468 h 10313"/>
              <a:gd name="T22" fmla="*/ 5280 w 9250"/>
              <a:gd name="T23" fmla="*/ 5343 h 10313"/>
              <a:gd name="T24" fmla="*/ 5030 w 9250"/>
              <a:gd name="T25" fmla="*/ 5999 h 10313"/>
              <a:gd name="T26" fmla="*/ 3313 w 9250"/>
              <a:gd name="T27" fmla="*/ 8749 h 10313"/>
              <a:gd name="T28" fmla="*/ 1813 w 9250"/>
              <a:gd name="T29" fmla="*/ 10312 h 10313"/>
              <a:gd name="T30" fmla="*/ 750 w 9250"/>
              <a:gd name="T31" fmla="*/ 9780 h 10313"/>
              <a:gd name="T32" fmla="*/ 0 w 9250"/>
              <a:gd name="T33" fmla="*/ 8968 h 10313"/>
              <a:gd name="T34" fmla="*/ 625 w 9250"/>
              <a:gd name="T35" fmla="*/ 7249 h 10313"/>
              <a:gd name="T36" fmla="*/ 1969 w 9250"/>
              <a:gd name="T37" fmla="*/ 4500 h 10313"/>
              <a:gd name="T38" fmla="*/ 3250 w 9250"/>
              <a:gd name="T39" fmla="*/ 1906 h 10313"/>
              <a:gd name="T40" fmla="*/ 1625 w 9250"/>
              <a:gd name="T41" fmla="*/ 1813 h 10313"/>
              <a:gd name="T42" fmla="*/ 969 w 9250"/>
              <a:gd name="T43" fmla="*/ 1188 h 10313"/>
              <a:gd name="T44" fmla="*/ 1063 w 9250"/>
              <a:gd name="T45" fmla="*/ 688 h 10313"/>
              <a:gd name="T46" fmla="*/ 1219 w 9250"/>
              <a:gd name="T47" fmla="*/ 563 h 10313"/>
              <a:gd name="T48" fmla="*/ 1437 w 9250"/>
              <a:gd name="T49" fmla="*/ 969 h 10313"/>
              <a:gd name="T50" fmla="*/ 2594 w 9250"/>
              <a:gd name="T51" fmla="*/ 1188 h 10313"/>
              <a:gd name="T52" fmla="*/ 3750 w 9250"/>
              <a:gd name="T53" fmla="*/ 594 h 10313"/>
              <a:gd name="T54" fmla="*/ 3656 w 9250"/>
              <a:gd name="T55" fmla="*/ 219 h 10313"/>
              <a:gd name="T56" fmla="*/ 3625 w 9250"/>
              <a:gd name="T57" fmla="*/ 31 h 10313"/>
              <a:gd name="T58" fmla="*/ 4250 w 9250"/>
              <a:gd name="T59" fmla="*/ 62 h 10313"/>
              <a:gd name="T60" fmla="*/ 4780 w 9250"/>
              <a:gd name="T61" fmla="*/ 531 h 10313"/>
              <a:gd name="T62" fmla="*/ 5124 w 9250"/>
              <a:gd name="T63" fmla="*/ 938 h 10313"/>
              <a:gd name="T64" fmla="*/ 5999 w 9250"/>
              <a:gd name="T65" fmla="*/ 844 h 10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9250" h="10313">
                <a:moveTo>
                  <a:pt x="6562" y="813"/>
                </a:moveTo>
                <a:lnTo>
                  <a:pt x="6562" y="813"/>
                </a:lnTo>
                <a:cubicBezTo>
                  <a:pt x="7062" y="813"/>
                  <a:pt x="7530" y="875"/>
                  <a:pt x="7937" y="969"/>
                </a:cubicBezTo>
                <a:cubicBezTo>
                  <a:pt x="8312" y="1094"/>
                  <a:pt x="8624" y="1188"/>
                  <a:pt x="8874" y="1313"/>
                </a:cubicBezTo>
                <a:cubicBezTo>
                  <a:pt x="9093" y="1438"/>
                  <a:pt x="9218" y="1531"/>
                  <a:pt x="9218" y="1594"/>
                </a:cubicBezTo>
                <a:cubicBezTo>
                  <a:pt x="9249" y="1656"/>
                  <a:pt x="9124" y="1625"/>
                  <a:pt x="8874" y="1531"/>
                </a:cubicBezTo>
                <a:cubicBezTo>
                  <a:pt x="8655" y="1438"/>
                  <a:pt x="8437" y="1375"/>
                  <a:pt x="8249" y="1375"/>
                </a:cubicBezTo>
                <a:cubicBezTo>
                  <a:pt x="8062" y="1375"/>
                  <a:pt x="7843" y="1375"/>
                  <a:pt x="7593" y="1406"/>
                </a:cubicBezTo>
                <a:cubicBezTo>
                  <a:pt x="7312" y="1469"/>
                  <a:pt x="6999" y="1500"/>
                  <a:pt x="6593" y="1594"/>
                </a:cubicBezTo>
                <a:cubicBezTo>
                  <a:pt x="6187" y="1656"/>
                  <a:pt x="5655" y="1719"/>
                  <a:pt x="4999" y="1781"/>
                </a:cubicBezTo>
                <a:cubicBezTo>
                  <a:pt x="4968" y="2063"/>
                  <a:pt x="4843" y="2438"/>
                  <a:pt x="4624" y="2906"/>
                </a:cubicBezTo>
                <a:cubicBezTo>
                  <a:pt x="4438" y="3375"/>
                  <a:pt x="4188" y="3875"/>
                  <a:pt x="3938" y="4438"/>
                </a:cubicBezTo>
                <a:cubicBezTo>
                  <a:pt x="3656" y="4969"/>
                  <a:pt x="3406" y="5530"/>
                  <a:pt x="3125" y="6093"/>
                </a:cubicBezTo>
                <a:cubicBezTo>
                  <a:pt x="2844" y="6655"/>
                  <a:pt x="2594" y="7155"/>
                  <a:pt x="2406" y="7624"/>
                </a:cubicBezTo>
                <a:cubicBezTo>
                  <a:pt x="2188" y="8093"/>
                  <a:pt x="2031" y="8468"/>
                  <a:pt x="1938" y="8749"/>
                </a:cubicBezTo>
                <a:cubicBezTo>
                  <a:pt x="1875" y="9030"/>
                  <a:pt x="1875" y="9187"/>
                  <a:pt x="2000" y="9187"/>
                </a:cubicBezTo>
                <a:cubicBezTo>
                  <a:pt x="2188" y="9187"/>
                  <a:pt x="2375" y="9093"/>
                  <a:pt x="2594" y="8937"/>
                </a:cubicBezTo>
                <a:cubicBezTo>
                  <a:pt x="2781" y="8749"/>
                  <a:pt x="3000" y="8562"/>
                  <a:pt x="3219" y="8280"/>
                </a:cubicBezTo>
                <a:cubicBezTo>
                  <a:pt x="3406" y="8030"/>
                  <a:pt x="3625" y="7749"/>
                  <a:pt x="3844" y="7437"/>
                </a:cubicBezTo>
                <a:cubicBezTo>
                  <a:pt x="4031" y="7124"/>
                  <a:pt x="4219" y="6843"/>
                  <a:pt x="4375" y="6562"/>
                </a:cubicBezTo>
                <a:cubicBezTo>
                  <a:pt x="4563" y="6280"/>
                  <a:pt x="4687" y="6062"/>
                  <a:pt x="4811" y="5843"/>
                </a:cubicBezTo>
                <a:cubicBezTo>
                  <a:pt x="4905" y="5655"/>
                  <a:pt x="4999" y="5530"/>
                  <a:pt x="5030" y="5468"/>
                </a:cubicBezTo>
                <a:cubicBezTo>
                  <a:pt x="5062" y="5437"/>
                  <a:pt x="5124" y="5374"/>
                  <a:pt x="5155" y="5343"/>
                </a:cubicBezTo>
                <a:cubicBezTo>
                  <a:pt x="5218" y="5343"/>
                  <a:pt x="5249" y="5343"/>
                  <a:pt x="5280" y="5343"/>
                </a:cubicBezTo>
                <a:cubicBezTo>
                  <a:pt x="5312" y="5374"/>
                  <a:pt x="5312" y="5437"/>
                  <a:pt x="5280" y="5562"/>
                </a:cubicBezTo>
                <a:cubicBezTo>
                  <a:pt x="5218" y="5655"/>
                  <a:pt x="5155" y="5812"/>
                  <a:pt x="5030" y="5999"/>
                </a:cubicBezTo>
                <a:cubicBezTo>
                  <a:pt x="4749" y="6405"/>
                  <a:pt x="4469" y="6843"/>
                  <a:pt x="4188" y="7343"/>
                </a:cubicBezTo>
                <a:cubicBezTo>
                  <a:pt x="3906" y="7843"/>
                  <a:pt x="3594" y="8312"/>
                  <a:pt x="3313" y="8749"/>
                </a:cubicBezTo>
                <a:cubicBezTo>
                  <a:pt x="3031" y="9187"/>
                  <a:pt x="2750" y="9562"/>
                  <a:pt x="2500" y="9874"/>
                </a:cubicBezTo>
                <a:cubicBezTo>
                  <a:pt x="2250" y="10155"/>
                  <a:pt x="2000" y="10312"/>
                  <a:pt x="1813" y="10312"/>
                </a:cubicBezTo>
                <a:cubicBezTo>
                  <a:pt x="1719" y="10312"/>
                  <a:pt x="1562" y="10249"/>
                  <a:pt x="1344" y="10155"/>
                </a:cubicBezTo>
                <a:cubicBezTo>
                  <a:pt x="1156" y="10030"/>
                  <a:pt x="938" y="9905"/>
                  <a:pt x="750" y="9780"/>
                </a:cubicBezTo>
                <a:cubicBezTo>
                  <a:pt x="563" y="9624"/>
                  <a:pt x="375" y="9499"/>
                  <a:pt x="219" y="9343"/>
                </a:cubicBezTo>
                <a:cubicBezTo>
                  <a:pt x="94" y="9187"/>
                  <a:pt x="0" y="9062"/>
                  <a:pt x="0" y="8968"/>
                </a:cubicBezTo>
                <a:cubicBezTo>
                  <a:pt x="0" y="8843"/>
                  <a:pt x="63" y="8624"/>
                  <a:pt x="188" y="8312"/>
                </a:cubicBezTo>
                <a:cubicBezTo>
                  <a:pt x="281" y="7999"/>
                  <a:pt x="438" y="7655"/>
                  <a:pt x="625" y="7249"/>
                </a:cubicBezTo>
                <a:cubicBezTo>
                  <a:pt x="813" y="6843"/>
                  <a:pt x="1031" y="6405"/>
                  <a:pt x="1250" y="5937"/>
                </a:cubicBezTo>
                <a:cubicBezTo>
                  <a:pt x="1469" y="5468"/>
                  <a:pt x="1719" y="5000"/>
                  <a:pt x="1969" y="4500"/>
                </a:cubicBezTo>
                <a:cubicBezTo>
                  <a:pt x="2219" y="4031"/>
                  <a:pt x="2438" y="3563"/>
                  <a:pt x="2656" y="3125"/>
                </a:cubicBezTo>
                <a:cubicBezTo>
                  <a:pt x="2875" y="2688"/>
                  <a:pt x="3094" y="2281"/>
                  <a:pt x="3250" y="1906"/>
                </a:cubicBezTo>
                <a:cubicBezTo>
                  <a:pt x="2875" y="1938"/>
                  <a:pt x="2531" y="1938"/>
                  <a:pt x="2250" y="1938"/>
                </a:cubicBezTo>
                <a:cubicBezTo>
                  <a:pt x="1969" y="1906"/>
                  <a:pt x="1750" y="1875"/>
                  <a:pt x="1625" y="1813"/>
                </a:cubicBezTo>
                <a:cubicBezTo>
                  <a:pt x="1406" y="1750"/>
                  <a:pt x="1250" y="1625"/>
                  <a:pt x="1156" y="1531"/>
                </a:cubicBezTo>
                <a:cubicBezTo>
                  <a:pt x="1063" y="1406"/>
                  <a:pt x="1000" y="1313"/>
                  <a:pt x="969" y="1188"/>
                </a:cubicBezTo>
                <a:cubicBezTo>
                  <a:pt x="969" y="1094"/>
                  <a:pt x="969" y="1000"/>
                  <a:pt x="969" y="906"/>
                </a:cubicBezTo>
                <a:cubicBezTo>
                  <a:pt x="1000" y="844"/>
                  <a:pt x="1031" y="750"/>
                  <a:pt x="1063" y="688"/>
                </a:cubicBezTo>
                <a:cubicBezTo>
                  <a:pt x="1063" y="656"/>
                  <a:pt x="1094" y="625"/>
                  <a:pt x="1125" y="594"/>
                </a:cubicBezTo>
                <a:cubicBezTo>
                  <a:pt x="1156" y="594"/>
                  <a:pt x="1188" y="563"/>
                  <a:pt x="1219" y="563"/>
                </a:cubicBezTo>
                <a:cubicBezTo>
                  <a:pt x="1281" y="563"/>
                  <a:pt x="1313" y="563"/>
                  <a:pt x="1375" y="563"/>
                </a:cubicBezTo>
                <a:cubicBezTo>
                  <a:pt x="1313" y="750"/>
                  <a:pt x="1344" y="875"/>
                  <a:pt x="1437" y="969"/>
                </a:cubicBezTo>
                <a:cubicBezTo>
                  <a:pt x="1531" y="1063"/>
                  <a:pt x="1656" y="1125"/>
                  <a:pt x="1875" y="1156"/>
                </a:cubicBezTo>
                <a:cubicBezTo>
                  <a:pt x="2063" y="1188"/>
                  <a:pt x="2313" y="1219"/>
                  <a:pt x="2594" y="1188"/>
                </a:cubicBezTo>
                <a:cubicBezTo>
                  <a:pt x="2906" y="1188"/>
                  <a:pt x="3219" y="1156"/>
                  <a:pt x="3594" y="1125"/>
                </a:cubicBezTo>
                <a:cubicBezTo>
                  <a:pt x="3719" y="844"/>
                  <a:pt x="3750" y="688"/>
                  <a:pt x="3750" y="594"/>
                </a:cubicBezTo>
                <a:cubicBezTo>
                  <a:pt x="3750" y="500"/>
                  <a:pt x="3750" y="438"/>
                  <a:pt x="3719" y="375"/>
                </a:cubicBezTo>
                <a:cubicBezTo>
                  <a:pt x="3719" y="313"/>
                  <a:pt x="3688" y="250"/>
                  <a:pt x="3656" y="219"/>
                </a:cubicBezTo>
                <a:cubicBezTo>
                  <a:pt x="3625" y="156"/>
                  <a:pt x="3594" y="125"/>
                  <a:pt x="3563" y="94"/>
                </a:cubicBezTo>
                <a:cubicBezTo>
                  <a:pt x="3500" y="62"/>
                  <a:pt x="3531" y="31"/>
                  <a:pt x="3625" y="31"/>
                </a:cubicBezTo>
                <a:cubicBezTo>
                  <a:pt x="3719" y="0"/>
                  <a:pt x="3844" y="0"/>
                  <a:pt x="4000" y="0"/>
                </a:cubicBezTo>
                <a:cubicBezTo>
                  <a:pt x="4063" y="0"/>
                  <a:pt x="4156" y="31"/>
                  <a:pt x="4250" y="62"/>
                </a:cubicBezTo>
                <a:cubicBezTo>
                  <a:pt x="4344" y="94"/>
                  <a:pt x="4438" y="156"/>
                  <a:pt x="4531" y="219"/>
                </a:cubicBezTo>
                <a:cubicBezTo>
                  <a:pt x="4624" y="313"/>
                  <a:pt x="4687" y="406"/>
                  <a:pt x="4780" y="531"/>
                </a:cubicBezTo>
                <a:cubicBezTo>
                  <a:pt x="4874" y="625"/>
                  <a:pt x="4936" y="781"/>
                  <a:pt x="4999" y="969"/>
                </a:cubicBezTo>
                <a:cubicBezTo>
                  <a:pt x="4999" y="969"/>
                  <a:pt x="5062" y="969"/>
                  <a:pt x="5124" y="938"/>
                </a:cubicBezTo>
                <a:cubicBezTo>
                  <a:pt x="5218" y="938"/>
                  <a:pt x="5343" y="906"/>
                  <a:pt x="5499" y="906"/>
                </a:cubicBezTo>
                <a:cubicBezTo>
                  <a:pt x="5655" y="875"/>
                  <a:pt x="5812" y="844"/>
                  <a:pt x="5999" y="844"/>
                </a:cubicBezTo>
                <a:cubicBezTo>
                  <a:pt x="6187" y="813"/>
                  <a:pt x="6374" y="813"/>
                  <a:pt x="6562" y="813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xmlns="" id="{1E623430-B680-44F0-84A3-772EFBE39558}"/>
              </a:ext>
            </a:extLst>
          </p:cNvPr>
          <p:cNvSpPr txBox="1"/>
          <p:nvPr/>
        </p:nvSpPr>
        <p:spPr>
          <a:xfrm>
            <a:off x="1382198" y="192755"/>
            <a:ext cx="57007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5.3</a:t>
            </a:r>
          </a:p>
          <a:p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exa Bold" charset="0"/>
                <a:ea typeface="Nexa Bold" charset="0"/>
                <a:cs typeface="Nexa Bold" charset="0"/>
              </a:rPr>
              <a:t>資料庫 設計規格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Nexa Bold" charset="0"/>
              <a:ea typeface="Nexa Bold" charset="0"/>
              <a:cs typeface="Nexa Bold" charset="0"/>
            </a:endParaRPr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xmlns="" id="{13373BFC-54DF-4A9C-8039-234EDF52B739}"/>
              </a:ext>
            </a:extLst>
          </p:cNvPr>
          <p:cNvSpPr/>
          <p:nvPr/>
        </p:nvSpPr>
        <p:spPr>
          <a:xfrm>
            <a:off x="358346" y="358346"/>
            <a:ext cx="679622" cy="679622"/>
          </a:xfrm>
          <a:prstGeom prst="rect">
            <a:avLst/>
          </a:prstGeom>
          <a:solidFill>
            <a:srgbClr val="FF9F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5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987184B5-7C24-453E-BDBA-2FAFA778174F}"/>
              </a:ext>
            </a:extLst>
          </p:cNvPr>
          <p:cNvSpPr/>
          <p:nvPr/>
        </p:nvSpPr>
        <p:spPr>
          <a:xfrm>
            <a:off x="5266551" y="31003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spcBef>
                <a:spcPts val="1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負責處理帳號資料的匯入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/</a:t>
            </a:r>
            <a:r>
              <a:rPr lang="zh-TW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匯出，與帳號驗證，以及資料匯入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/</a:t>
            </a:r>
            <a:r>
              <a:rPr lang="zh-TW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匯出，資料庫定義。</a:t>
            </a:r>
            <a:endParaRPr lang="zh-TW" altLang="zh-TW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輸入帳號密碼後判斷是否相符，呼叫後匯出或匯入資料。</a:t>
            </a:r>
            <a:endParaRPr lang="zh-TW" altLang="en-US" dirty="0"/>
          </a:p>
        </p:txBody>
      </p:sp>
      <p:sp>
        <p:nvSpPr>
          <p:cNvPr id="14" name="TextBox 34">
            <a:extLst>
              <a:ext uri="{FF2B5EF4-FFF2-40B4-BE49-F238E27FC236}">
                <a16:creationId xmlns:a16="http://schemas.microsoft.com/office/drawing/2014/main" xmlns="" id="{92E64A97-E7D2-4F87-9656-587166F9FD84}"/>
              </a:ext>
            </a:extLst>
          </p:cNvPr>
          <p:cNvSpPr txBox="1"/>
          <p:nvPr/>
        </p:nvSpPr>
        <p:spPr>
          <a:xfrm>
            <a:off x="263144" y="1537548"/>
            <a:ext cx="38331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dirty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5.3.1 </a:t>
            </a:r>
            <a:r>
              <a:rPr lang="zh-CN" altLang="en-US" sz="3000" dirty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資料庫 介面描述</a:t>
            </a:r>
            <a:endParaRPr lang="zh-TW" altLang="en-US" sz="3000" dirty="0">
              <a:solidFill>
                <a:srgbClr val="FF9F1B"/>
              </a:solidFill>
              <a:latin typeface="Nexa Bold" charset="0"/>
              <a:ea typeface="Nexa Bold" charset="0"/>
              <a:cs typeface="Nexa Bold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E3F644C4-59AF-4053-9F67-24C9CFA346F8}"/>
              </a:ext>
            </a:extLst>
          </p:cNvPr>
          <p:cNvSpPr/>
          <p:nvPr/>
        </p:nvSpPr>
        <p:spPr>
          <a:xfrm>
            <a:off x="263144" y="2453659"/>
            <a:ext cx="3680012" cy="2125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輸入：從資料庫匯入資料，獲得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Controller</a:t>
            </a:r>
            <a:r>
              <a:rPr lang="zh-TW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需判斷的帳號密碼。</a:t>
            </a:r>
            <a:endParaRPr lang="en-US" altLang="zh-TW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TW" altLang="zh-TW" dirty="0">
              <a:latin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輸出：匯出資料到資料庫，判斷帳號密碼後的結果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return</a:t>
            </a:r>
            <a:r>
              <a:rPr lang="zh-TW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BA5E26D5-BC38-4BC5-9627-1BEA28E632AF}"/>
              </a:ext>
            </a:extLst>
          </p:cNvPr>
          <p:cNvSpPr/>
          <p:nvPr/>
        </p:nvSpPr>
        <p:spPr>
          <a:xfrm>
            <a:off x="4378151" y="2107289"/>
            <a:ext cx="394062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演算法：帳號密碼是否相符使用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Sequential Search</a:t>
            </a:r>
            <a:r>
              <a:rPr lang="zh-TW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zh-TW" dirty="0">
              <a:latin typeface="Calibri" panose="020F0502020204030204" pitchFamily="34" charset="0"/>
            </a:endParaRP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層次結構：為儲存管理及輸入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\    </a:t>
            </a:r>
            <a:r>
              <a:rPr lang="zh-TW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輸出層。</a:t>
            </a:r>
            <a:endParaRPr lang="zh-TW" altLang="zh-TW" dirty="0">
              <a:latin typeface="Calibri" panose="020F0502020204030204" pitchFamily="34" charset="0"/>
            </a:endParaRP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限制：資料應符合結構。</a:t>
            </a:r>
            <a:endParaRPr lang="zh-TW" altLang="zh-TW" dirty="0">
              <a:latin typeface="Calibri" panose="020F0502020204030204" pitchFamily="34" charset="0"/>
            </a:endParaRP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性能：資料量多時，因時間複雜度平均為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O((N+1)/2)</a:t>
            </a:r>
            <a:r>
              <a:rPr lang="zh-TW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，較消耗時間。</a:t>
            </a:r>
            <a:endParaRPr lang="zh-TW" altLang="zh-TW" dirty="0">
              <a:latin typeface="Calibri" panose="020F0502020204030204" pitchFamily="34" charset="0"/>
            </a:endParaRP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Function</a:t>
            </a:r>
            <a:r>
              <a:rPr lang="zh-TW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endParaRPr lang="zh-TW" altLang="zh-TW" dirty="0">
              <a:latin typeface="Calibri" panose="020F0502020204030204" pitchFamily="34" charset="0"/>
            </a:endParaRPr>
          </a:p>
        </p:txBody>
      </p:sp>
      <p:sp>
        <p:nvSpPr>
          <p:cNvPr id="19" name="TextBox 34">
            <a:extLst>
              <a:ext uri="{FF2B5EF4-FFF2-40B4-BE49-F238E27FC236}">
                <a16:creationId xmlns:a16="http://schemas.microsoft.com/office/drawing/2014/main" xmlns="" id="{BBDB4467-37D8-47C0-B6FC-3C8E03F8A642}"/>
              </a:ext>
            </a:extLst>
          </p:cNvPr>
          <p:cNvSpPr txBox="1"/>
          <p:nvPr/>
        </p:nvSpPr>
        <p:spPr>
          <a:xfrm>
            <a:off x="4378151" y="1537548"/>
            <a:ext cx="38331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dirty="0">
                <a:latin typeface="Nexa Bold" charset="0"/>
                <a:ea typeface="Nexa Bold" charset="0"/>
                <a:cs typeface="Nexa Bold" charset="0"/>
              </a:rPr>
              <a:t>5.3.2 </a:t>
            </a:r>
            <a:r>
              <a:rPr lang="zh-CN" altLang="en-US" sz="3000" dirty="0">
                <a:latin typeface="Nexa Bold" charset="0"/>
                <a:ea typeface="Nexa Bold" charset="0"/>
                <a:cs typeface="Nexa Bold" charset="0"/>
              </a:rPr>
              <a:t>資料庫 運作說明</a:t>
            </a:r>
            <a:endParaRPr lang="zh-TW" altLang="en-US" sz="3000" dirty="0">
              <a:latin typeface="Nexa Bold" charset="0"/>
              <a:ea typeface="Nexa Bold" charset="0"/>
              <a:cs typeface="Nexa Bold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CB5ED9B7-4E49-4432-ADBF-9EAD9A329767}"/>
              </a:ext>
            </a:extLst>
          </p:cNvPr>
          <p:cNvSpPr/>
          <p:nvPr/>
        </p:nvSpPr>
        <p:spPr>
          <a:xfrm>
            <a:off x="4658503" y="4304472"/>
            <a:ext cx="447247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zh-TW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inputAccount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():</a:t>
            </a:r>
            <a:r>
              <a:rPr lang="zh-TW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匯入帳號相關</a:t>
            </a:r>
            <a:endParaRPr lang="zh-TW" altLang="zh-TW" dirty="0">
              <a:latin typeface="Calibri" panose="020F0502020204030204" pitchFamily="34" charset="0"/>
            </a:endParaRPr>
          </a:p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zh-TW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createAccount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():</a:t>
            </a:r>
            <a:r>
              <a:rPr lang="zh-TW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依照匯入資料新增帳號</a:t>
            </a:r>
            <a:endParaRPr lang="zh-TW" altLang="zh-TW" dirty="0">
              <a:latin typeface="Calibri" panose="020F0502020204030204" pitchFamily="34" charset="0"/>
            </a:endParaRPr>
          </a:p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zh-TW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searchAccount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():</a:t>
            </a:r>
            <a:r>
              <a:rPr lang="zh-TW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尋找帳號是否存在</a:t>
            </a:r>
            <a:endParaRPr lang="zh-TW" altLang="zh-TW" dirty="0">
              <a:latin typeface="Calibri" panose="020F0502020204030204" pitchFamily="34" charset="0"/>
            </a:endParaRPr>
          </a:p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zh-TW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searchName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():</a:t>
            </a:r>
            <a:r>
              <a:rPr lang="zh-TW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尋找姓名是否存在</a:t>
            </a:r>
            <a:endParaRPr lang="zh-TW" altLang="zh-TW" dirty="0">
              <a:latin typeface="Calibri" panose="020F0502020204030204" pitchFamily="34" charset="0"/>
            </a:endParaRPr>
          </a:p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zh-TW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inputFile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():</a:t>
            </a:r>
            <a:r>
              <a:rPr lang="zh-TW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依姓名匯入資料庫</a:t>
            </a:r>
            <a:endParaRPr lang="zh-TW" altLang="zh-TW" dirty="0">
              <a:latin typeface="Calibri" panose="020F0502020204030204" pitchFamily="34" charset="0"/>
            </a:endParaRPr>
          </a:p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zh-TW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outputFile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():</a:t>
            </a:r>
            <a:r>
              <a:rPr lang="zh-TW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匯出資料</a:t>
            </a:r>
            <a:endParaRPr lang="zh-TW" altLang="zh-TW" dirty="0">
              <a:latin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AccountOutputFile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():</a:t>
            </a:r>
            <a:r>
              <a:rPr lang="zh-TW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匯出帳號資料庫</a:t>
            </a:r>
            <a:endParaRPr lang="zh-TW" altLang="en-US" dirty="0"/>
          </a:p>
        </p:txBody>
      </p:sp>
      <p:sp>
        <p:nvSpPr>
          <p:cNvPr id="22" name="TextBox 34">
            <a:extLst>
              <a:ext uri="{FF2B5EF4-FFF2-40B4-BE49-F238E27FC236}">
                <a16:creationId xmlns:a16="http://schemas.microsoft.com/office/drawing/2014/main" xmlns="" id="{CEFAD3A7-E3C3-49C0-A8DA-3CABD8E0E9A9}"/>
              </a:ext>
            </a:extLst>
          </p:cNvPr>
          <p:cNvSpPr txBox="1"/>
          <p:nvPr/>
        </p:nvSpPr>
        <p:spPr>
          <a:xfrm>
            <a:off x="9286895" y="1197979"/>
            <a:ext cx="22076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dirty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5.3.3 </a:t>
            </a:r>
            <a:r>
              <a:rPr lang="zh-CN" altLang="en-US" sz="3000" dirty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互動圖</a:t>
            </a:r>
            <a:endParaRPr lang="zh-TW" altLang="en-US" sz="3000" dirty="0">
              <a:solidFill>
                <a:srgbClr val="FF9F1B"/>
              </a:solidFill>
              <a:latin typeface="Nexa Bold" charset="0"/>
              <a:ea typeface="Nexa Bold" charset="0"/>
              <a:cs typeface="Nexa Bold" charset="0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xmlns="" id="{E1D6786F-9F45-46B6-B6D3-C657465EC0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48663" y="1661341"/>
            <a:ext cx="2484120" cy="2734945"/>
          </a:xfrm>
          <a:prstGeom prst="rect">
            <a:avLst/>
          </a:prstGeom>
        </p:spPr>
      </p:pic>
      <p:pic>
        <p:nvPicPr>
          <p:cNvPr id="24" name="image22.jpg" descr="C:\Users\user\Downloads\DATAHandle Sequence diagram.jpg">
            <a:extLst>
              <a:ext uri="{FF2B5EF4-FFF2-40B4-BE49-F238E27FC236}">
                <a16:creationId xmlns:a16="http://schemas.microsoft.com/office/drawing/2014/main" xmlns="" id="{3A3C9604-A070-4899-9A85-05C3DD469C96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8608178" y="4593057"/>
            <a:ext cx="3318134" cy="2264943"/>
          </a:xfrm>
          <a:prstGeom prst="rect">
            <a:avLst/>
          </a:prstGeom>
          <a:ln/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27292132-867F-4EE7-95B8-F0326FAF1B7D}"/>
              </a:ext>
            </a:extLst>
          </p:cNvPr>
          <p:cNvSpPr txBox="1"/>
          <p:nvPr/>
        </p:nvSpPr>
        <p:spPr>
          <a:xfrm>
            <a:off x="11612787" y="1641983"/>
            <a:ext cx="461665" cy="183389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類別圖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xmlns="" id="{871A5480-7CFD-4C01-B828-29910A550665}"/>
              </a:ext>
            </a:extLst>
          </p:cNvPr>
          <p:cNvSpPr txBox="1"/>
          <p:nvPr/>
        </p:nvSpPr>
        <p:spPr>
          <a:xfrm>
            <a:off x="11612786" y="4957461"/>
            <a:ext cx="461665" cy="183389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互動圖</a:t>
            </a:r>
          </a:p>
        </p:txBody>
      </p:sp>
      <p:pic>
        <p:nvPicPr>
          <p:cNvPr id="2050" name="Picture 2" descr="ãGIFãçåçæå°çµæ">
            <a:extLst>
              <a:ext uri="{FF2B5EF4-FFF2-40B4-BE49-F238E27FC236}">
                <a16:creationId xmlns:a16="http://schemas.microsoft.com/office/drawing/2014/main" xmlns="" id="{7223048E-FCF7-4175-B360-9503ACD3CFC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61" y="4643134"/>
            <a:ext cx="2214866" cy="22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字方塊 17"/>
          <p:cNvSpPr txBox="1"/>
          <p:nvPr/>
        </p:nvSpPr>
        <p:spPr>
          <a:xfrm>
            <a:off x="11353799" y="125076"/>
            <a:ext cx="9963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400" dirty="0" smtClean="0"/>
              <a:t>11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79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21.jpg" descr="C:\Users\user\Downloads\Calender_yy_mm sequence diagram.jpg">
            <a:extLst>
              <a:ext uri="{FF2B5EF4-FFF2-40B4-BE49-F238E27FC236}">
                <a16:creationId xmlns:a16="http://schemas.microsoft.com/office/drawing/2014/main" xmlns="" id="{21632C3A-5782-4651-9401-B746DBF5E1D6}"/>
              </a:ext>
            </a:extLst>
          </p:cNvPr>
          <p:cNvPicPr/>
          <p:nvPr/>
        </p:nvPicPr>
        <p:blipFill rotWithShape="1">
          <a:blip r:embed="rId2"/>
          <a:srcRect r="15152" b="43005"/>
          <a:stretch/>
        </p:blipFill>
        <p:spPr bwMode="auto">
          <a:xfrm>
            <a:off x="7680934" y="4832242"/>
            <a:ext cx="4282440" cy="17907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Rectangle 42">
            <a:extLst>
              <a:ext uri="{FF2B5EF4-FFF2-40B4-BE49-F238E27FC236}">
                <a16:creationId xmlns:a16="http://schemas.microsoft.com/office/drawing/2014/main" xmlns="" id="{B21585B5-7E34-4CCF-B863-AAB89E07B454}"/>
              </a:ext>
            </a:extLst>
          </p:cNvPr>
          <p:cNvSpPr/>
          <p:nvPr/>
        </p:nvSpPr>
        <p:spPr>
          <a:xfrm rot="2700000">
            <a:off x="3684764" y="-2479261"/>
            <a:ext cx="4822472" cy="4822472"/>
          </a:xfrm>
          <a:prstGeom prst="rect">
            <a:avLst/>
          </a:prstGeom>
          <a:noFill/>
          <a:ln w="3810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537406" y="501364"/>
            <a:ext cx="365154" cy="407098"/>
          </a:xfrm>
          <a:custGeom>
            <a:avLst/>
            <a:gdLst>
              <a:gd name="T0" fmla="*/ 6562 w 9250"/>
              <a:gd name="T1" fmla="*/ 813 h 10313"/>
              <a:gd name="T2" fmla="*/ 8874 w 9250"/>
              <a:gd name="T3" fmla="*/ 1313 h 10313"/>
              <a:gd name="T4" fmla="*/ 8874 w 9250"/>
              <a:gd name="T5" fmla="*/ 1531 h 10313"/>
              <a:gd name="T6" fmla="*/ 7593 w 9250"/>
              <a:gd name="T7" fmla="*/ 1406 h 10313"/>
              <a:gd name="T8" fmla="*/ 4999 w 9250"/>
              <a:gd name="T9" fmla="*/ 1781 h 10313"/>
              <a:gd name="T10" fmla="*/ 3938 w 9250"/>
              <a:gd name="T11" fmla="*/ 4438 h 10313"/>
              <a:gd name="T12" fmla="*/ 2406 w 9250"/>
              <a:gd name="T13" fmla="*/ 7624 h 10313"/>
              <a:gd name="T14" fmla="*/ 2000 w 9250"/>
              <a:gd name="T15" fmla="*/ 9187 h 10313"/>
              <a:gd name="T16" fmla="*/ 3219 w 9250"/>
              <a:gd name="T17" fmla="*/ 8280 h 10313"/>
              <a:gd name="T18" fmla="*/ 4375 w 9250"/>
              <a:gd name="T19" fmla="*/ 6562 h 10313"/>
              <a:gd name="T20" fmla="*/ 5030 w 9250"/>
              <a:gd name="T21" fmla="*/ 5468 h 10313"/>
              <a:gd name="T22" fmla="*/ 5280 w 9250"/>
              <a:gd name="T23" fmla="*/ 5343 h 10313"/>
              <a:gd name="T24" fmla="*/ 5030 w 9250"/>
              <a:gd name="T25" fmla="*/ 5999 h 10313"/>
              <a:gd name="T26" fmla="*/ 3313 w 9250"/>
              <a:gd name="T27" fmla="*/ 8749 h 10313"/>
              <a:gd name="T28" fmla="*/ 1813 w 9250"/>
              <a:gd name="T29" fmla="*/ 10312 h 10313"/>
              <a:gd name="T30" fmla="*/ 750 w 9250"/>
              <a:gd name="T31" fmla="*/ 9780 h 10313"/>
              <a:gd name="T32" fmla="*/ 0 w 9250"/>
              <a:gd name="T33" fmla="*/ 8968 h 10313"/>
              <a:gd name="T34" fmla="*/ 625 w 9250"/>
              <a:gd name="T35" fmla="*/ 7249 h 10313"/>
              <a:gd name="T36" fmla="*/ 1969 w 9250"/>
              <a:gd name="T37" fmla="*/ 4500 h 10313"/>
              <a:gd name="T38" fmla="*/ 3250 w 9250"/>
              <a:gd name="T39" fmla="*/ 1906 h 10313"/>
              <a:gd name="T40" fmla="*/ 1625 w 9250"/>
              <a:gd name="T41" fmla="*/ 1813 h 10313"/>
              <a:gd name="T42" fmla="*/ 969 w 9250"/>
              <a:gd name="T43" fmla="*/ 1188 h 10313"/>
              <a:gd name="T44" fmla="*/ 1063 w 9250"/>
              <a:gd name="T45" fmla="*/ 688 h 10313"/>
              <a:gd name="T46" fmla="*/ 1219 w 9250"/>
              <a:gd name="T47" fmla="*/ 563 h 10313"/>
              <a:gd name="T48" fmla="*/ 1437 w 9250"/>
              <a:gd name="T49" fmla="*/ 969 h 10313"/>
              <a:gd name="T50" fmla="*/ 2594 w 9250"/>
              <a:gd name="T51" fmla="*/ 1188 h 10313"/>
              <a:gd name="T52" fmla="*/ 3750 w 9250"/>
              <a:gd name="T53" fmla="*/ 594 h 10313"/>
              <a:gd name="T54" fmla="*/ 3656 w 9250"/>
              <a:gd name="T55" fmla="*/ 219 h 10313"/>
              <a:gd name="T56" fmla="*/ 3625 w 9250"/>
              <a:gd name="T57" fmla="*/ 31 h 10313"/>
              <a:gd name="T58" fmla="*/ 4250 w 9250"/>
              <a:gd name="T59" fmla="*/ 62 h 10313"/>
              <a:gd name="T60" fmla="*/ 4780 w 9250"/>
              <a:gd name="T61" fmla="*/ 531 h 10313"/>
              <a:gd name="T62" fmla="*/ 5124 w 9250"/>
              <a:gd name="T63" fmla="*/ 938 h 10313"/>
              <a:gd name="T64" fmla="*/ 5999 w 9250"/>
              <a:gd name="T65" fmla="*/ 844 h 10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9250" h="10313">
                <a:moveTo>
                  <a:pt x="6562" y="813"/>
                </a:moveTo>
                <a:lnTo>
                  <a:pt x="6562" y="813"/>
                </a:lnTo>
                <a:cubicBezTo>
                  <a:pt x="7062" y="813"/>
                  <a:pt x="7530" y="875"/>
                  <a:pt x="7937" y="969"/>
                </a:cubicBezTo>
                <a:cubicBezTo>
                  <a:pt x="8312" y="1094"/>
                  <a:pt x="8624" y="1188"/>
                  <a:pt x="8874" y="1313"/>
                </a:cubicBezTo>
                <a:cubicBezTo>
                  <a:pt x="9093" y="1438"/>
                  <a:pt x="9218" y="1531"/>
                  <a:pt x="9218" y="1594"/>
                </a:cubicBezTo>
                <a:cubicBezTo>
                  <a:pt x="9249" y="1656"/>
                  <a:pt x="9124" y="1625"/>
                  <a:pt x="8874" y="1531"/>
                </a:cubicBezTo>
                <a:cubicBezTo>
                  <a:pt x="8655" y="1438"/>
                  <a:pt x="8437" y="1375"/>
                  <a:pt x="8249" y="1375"/>
                </a:cubicBezTo>
                <a:cubicBezTo>
                  <a:pt x="8062" y="1375"/>
                  <a:pt x="7843" y="1375"/>
                  <a:pt x="7593" y="1406"/>
                </a:cubicBezTo>
                <a:cubicBezTo>
                  <a:pt x="7312" y="1469"/>
                  <a:pt x="6999" y="1500"/>
                  <a:pt x="6593" y="1594"/>
                </a:cubicBezTo>
                <a:cubicBezTo>
                  <a:pt x="6187" y="1656"/>
                  <a:pt x="5655" y="1719"/>
                  <a:pt x="4999" y="1781"/>
                </a:cubicBezTo>
                <a:cubicBezTo>
                  <a:pt x="4968" y="2063"/>
                  <a:pt x="4843" y="2438"/>
                  <a:pt x="4624" y="2906"/>
                </a:cubicBezTo>
                <a:cubicBezTo>
                  <a:pt x="4438" y="3375"/>
                  <a:pt x="4188" y="3875"/>
                  <a:pt x="3938" y="4438"/>
                </a:cubicBezTo>
                <a:cubicBezTo>
                  <a:pt x="3656" y="4969"/>
                  <a:pt x="3406" y="5530"/>
                  <a:pt x="3125" y="6093"/>
                </a:cubicBezTo>
                <a:cubicBezTo>
                  <a:pt x="2844" y="6655"/>
                  <a:pt x="2594" y="7155"/>
                  <a:pt x="2406" y="7624"/>
                </a:cubicBezTo>
                <a:cubicBezTo>
                  <a:pt x="2188" y="8093"/>
                  <a:pt x="2031" y="8468"/>
                  <a:pt x="1938" y="8749"/>
                </a:cubicBezTo>
                <a:cubicBezTo>
                  <a:pt x="1875" y="9030"/>
                  <a:pt x="1875" y="9187"/>
                  <a:pt x="2000" y="9187"/>
                </a:cubicBezTo>
                <a:cubicBezTo>
                  <a:pt x="2188" y="9187"/>
                  <a:pt x="2375" y="9093"/>
                  <a:pt x="2594" y="8937"/>
                </a:cubicBezTo>
                <a:cubicBezTo>
                  <a:pt x="2781" y="8749"/>
                  <a:pt x="3000" y="8562"/>
                  <a:pt x="3219" y="8280"/>
                </a:cubicBezTo>
                <a:cubicBezTo>
                  <a:pt x="3406" y="8030"/>
                  <a:pt x="3625" y="7749"/>
                  <a:pt x="3844" y="7437"/>
                </a:cubicBezTo>
                <a:cubicBezTo>
                  <a:pt x="4031" y="7124"/>
                  <a:pt x="4219" y="6843"/>
                  <a:pt x="4375" y="6562"/>
                </a:cubicBezTo>
                <a:cubicBezTo>
                  <a:pt x="4563" y="6280"/>
                  <a:pt x="4687" y="6062"/>
                  <a:pt x="4811" y="5843"/>
                </a:cubicBezTo>
                <a:cubicBezTo>
                  <a:pt x="4905" y="5655"/>
                  <a:pt x="4999" y="5530"/>
                  <a:pt x="5030" y="5468"/>
                </a:cubicBezTo>
                <a:cubicBezTo>
                  <a:pt x="5062" y="5437"/>
                  <a:pt x="5124" y="5374"/>
                  <a:pt x="5155" y="5343"/>
                </a:cubicBezTo>
                <a:cubicBezTo>
                  <a:pt x="5218" y="5343"/>
                  <a:pt x="5249" y="5343"/>
                  <a:pt x="5280" y="5343"/>
                </a:cubicBezTo>
                <a:cubicBezTo>
                  <a:pt x="5312" y="5374"/>
                  <a:pt x="5312" y="5437"/>
                  <a:pt x="5280" y="5562"/>
                </a:cubicBezTo>
                <a:cubicBezTo>
                  <a:pt x="5218" y="5655"/>
                  <a:pt x="5155" y="5812"/>
                  <a:pt x="5030" y="5999"/>
                </a:cubicBezTo>
                <a:cubicBezTo>
                  <a:pt x="4749" y="6405"/>
                  <a:pt x="4469" y="6843"/>
                  <a:pt x="4188" y="7343"/>
                </a:cubicBezTo>
                <a:cubicBezTo>
                  <a:pt x="3906" y="7843"/>
                  <a:pt x="3594" y="8312"/>
                  <a:pt x="3313" y="8749"/>
                </a:cubicBezTo>
                <a:cubicBezTo>
                  <a:pt x="3031" y="9187"/>
                  <a:pt x="2750" y="9562"/>
                  <a:pt x="2500" y="9874"/>
                </a:cubicBezTo>
                <a:cubicBezTo>
                  <a:pt x="2250" y="10155"/>
                  <a:pt x="2000" y="10312"/>
                  <a:pt x="1813" y="10312"/>
                </a:cubicBezTo>
                <a:cubicBezTo>
                  <a:pt x="1719" y="10312"/>
                  <a:pt x="1562" y="10249"/>
                  <a:pt x="1344" y="10155"/>
                </a:cubicBezTo>
                <a:cubicBezTo>
                  <a:pt x="1156" y="10030"/>
                  <a:pt x="938" y="9905"/>
                  <a:pt x="750" y="9780"/>
                </a:cubicBezTo>
                <a:cubicBezTo>
                  <a:pt x="563" y="9624"/>
                  <a:pt x="375" y="9499"/>
                  <a:pt x="219" y="9343"/>
                </a:cubicBezTo>
                <a:cubicBezTo>
                  <a:pt x="94" y="9187"/>
                  <a:pt x="0" y="9062"/>
                  <a:pt x="0" y="8968"/>
                </a:cubicBezTo>
                <a:cubicBezTo>
                  <a:pt x="0" y="8843"/>
                  <a:pt x="63" y="8624"/>
                  <a:pt x="188" y="8312"/>
                </a:cubicBezTo>
                <a:cubicBezTo>
                  <a:pt x="281" y="7999"/>
                  <a:pt x="438" y="7655"/>
                  <a:pt x="625" y="7249"/>
                </a:cubicBezTo>
                <a:cubicBezTo>
                  <a:pt x="813" y="6843"/>
                  <a:pt x="1031" y="6405"/>
                  <a:pt x="1250" y="5937"/>
                </a:cubicBezTo>
                <a:cubicBezTo>
                  <a:pt x="1469" y="5468"/>
                  <a:pt x="1719" y="5000"/>
                  <a:pt x="1969" y="4500"/>
                </a:cubicBezTo>
                <a:cubicBezTo>
                  <a:pt x="2219" y="4031"/>
                  <a:pt x="2438" y="3563"/>
                  <a:pt x="2656" y="3125"/>
                </a:cubicBezTo>
                <a:cubicBezTo>
                  <a:pt x="2875" y="2688"/>
                  <a:pt x="3094" y="2281"/>
                  <a:pt x="3250" y="1906"/>
                </a:cubicBezTo>
                <a:cubicBezTo>
                  <a:pt x="2875" y="1938"/>
                  <a:pt x="2531" y="1938"/>
                  <a:pt x="2250" y="1938"/>
                </a:cubicBezTo>
                <a:cubicBezTo>
                  <a:pt x="1969" y="1906"/>
                  <a:pt x="1750" y="1875"/>
                  <a:pt x="1625" y="1813"/>
                </a:cubicBezTo>
                <a:cubicBezTo>
                  <a:pt x="1406" y="1750"/>
                  <a:pt x="1250" y="1625"/>
                  <a:pt x="1156" y="1531"/>
                </a:cubicBezTo>
                <a:cubicBezTo>
                  <a:pt x="1063" y="1406"/>
                  <a:pt x="1000" y="1313"/>
                  <a:pt x="969" y="1188"/>
                </a:cubicBezTo>
                <a:cubicBezTo>
                  <a:pt x="969" y="1094"/>
                  <a:pt x="969" y="1000"/>
                  <a:pt x="969" y="906"/>
                </a:cubicBezTo>
                <a:cubicBezTo>
                  <a:pt x="1000" y="844"/>
                  <a:pt x="1031" y="750"/>
                  <a:pt x="1063" y="688"/>
                </a:cubicBezTo>
                <a:cubicBezTo>
                  <a:pt x="1063" y="656"/>
                  <a:pt x="1094" y="625"/>
                  <a:pt x="1125" y="594"/>
                </a:cubicBezTo>
                <a:cubicBezTo>
                  <a:pt x="1156" y="594"/>
                  <a:pt x="1188" y="563"/>
                  <a:pt x="1219" y="563"/>
                </a:cubicBezTo>
                <a:cubicBezTo>
                  <a:pt x="1281" y="563"/>
                  <a:pt x="1313" y="563"/>
                  <a:pt x="1375" y="563"/>
                </a:cubicBezTo>
                <a:cubicBezTo>
                  <a:pt x="1313" y="750"/>
                  <a:pt x="1344" y="875"/>
                  <a:pt x="1437" y="969"/>
                </a:cubicBezTo>
                <a:cubicBezTo>
                  <a:pt x="1531" y="1063"/>
                  <a:pt x="1656" y="1125"/>
                  <a:pt x="1875" y="1156"/>
                </a:cubicBezTo>
                <a:cubicBezTo>
                  <a:pt x="2063" y="1188"/>
                  <a:pt x="2313" y="1219"/>
                  <a:pt x="2594" y="1188"/>
                </a:cubicBezTo>
                <a:cubicBezTo>
                  <a:pt x="2906" y="1188"/>
                  <a:pt x="3219" y="1156"/>
                  <a:pt x="3594" y="1125"/>
                </a:cubicBezTo>
                <a:cubicBezTo>
                  <a:pt x="3719" y="844"/>
                  <a:pt x="3750" y="688"/>
                  <a:pt x="3750" y="594"/>
                </a:cubicBezTo>
                <a:cubicBezTo>
                  <a:pt x="3750" y="500"/>
                  <a:pt x="3750" y="438"/>
                  <a:pt x="3719" y="375"/>
                </a:cubicBezTo>
                <a:cubicBezTo>
                  <a:pt x="3719" y="313"/>
                  <a:pt x="3688" y="250"/>
                  <a:pt x="3656" y="219"/>
                </a:cubicBezTo>
                <a:cubicBezTo>
                  <a:pt x="3625" y="156"/>
                  <a:pt x="3594" y="125"/>
                  <a:pt x="3563" y="94"/>
                </a:cubicBezTo>
                <a:cubicBezTo>
                  <a:pt x="3500" y="62"/>
                  <a:pt x="3531" y="31"/>
                  <a:pt x="3625" y="31"/>
                </a:cubicBezTo>
                <a:cubicBezTo>
                  <a:pt x="3719" y="0"/>
                  <a:pt x="3844" y="0"/>
                  <a:pt x="4000" y="0"/>
                </a:cubicBezTo>
                <a:cubicBezTo>
                  <a:pt x="4063" y="0"/>
                  <a:pt x="4156" y="31"/>
                  <a:pt x="4250" y="62"/>
                </a:cubicBezTo>
                <a:cubicBezTo>
                  <a:pt x="4344" y="94"/>
                  <a:pt x="4438" y="156"/>
                  <a:pt x="4531" y="219"/>
                </a:cubicBezTo>
                <a:cubicBezTo>
                  <a:pt x="4624" y="313"/>
                  <a:pt x="4687" y="406"/>
                  <a:pt x="4780" y="531"/>
                </a:cubicBezTo>
                <a:cubicBezTo>
                  <a:pt x="4874" y="625"/>
                  <a:pt x="4936" y="781"/>
                  <a:pt x="4999" y="969"/>
                </a:cubicBezTo>
                <a:cubicBezTo>
                  <a:pt x="4999" y="969"/>
                  <a:pt x="5062" y="969"/>
                  <a:pt x="5124" y="938"/>
                </a:cubicBezTo>
                <a:cubicBezTo>
                  <a:pt x="5218" y="938"/>
                  <a:pt x="5343" y="906"/>
                  <a:pt x="5499" y="906"/>
                </a:cubicBezTo>
                <a:cubicBezTo>
                  <a:pt x="5655" y="875"/>
                  <a:pt x="5812" y="844"/>
                  <a:pt x="5999" y="844"/>
                </a:cubicBezTo>
                <a:cubicBezTo>
                  <a:pt x="6187" y="813"/>
                  <a:pt x="6374" y="813"/>
                  <a:pt x="6562" y="813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xmlns="" id="{1E623430-B680-44F0-84A3-772EFBE39558}"/>
              </a:ext>
            </a:extLst>
          </p:cNvPr>
          <p:cNvSpPr txBox="1"/>
          <p:nvPr/>
        </p:nvSpPr>
        <p:spPr>
          <a:xfrm>
            <a:off x="1382198" y="192755"/>
            <a:ext cx="57007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5.4</a:t>
            </a:r>
          </a:p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exa Bold" charset="0"/>
                <a:ea typeface="Nexa Bold" charset="0"/>
                <a:cs typeface="Nexa Bold" charset="0"/>
              </a:rPr>
              <a:t>月曆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exa Bold" charset="0"/>
                <a:ea typeface="Nexa Bold" charset="0"/>
                <a:cs typeface="Nexa Bold" charset="0"/>
              </a:rPr>
              <a:t> 設計規格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Nexa Bold" charset="0"/>
              <a:ea typeface="Nexa Bold" charset="0"/>
              <a:cs typeface="Nexa Bold" charset="0"/>
            </a:endParaRPr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xmlns="" id="{13373BFC-54DF-4A9C-8039-234EDF52B739}"/>
              </a:ext>
            </a:extLst>
          </p:cNvPr>
          <p:cNvSpPr/>
          <p:nvPr/>
        </p:nvSpPr>
        <p:spPr>
          <a:xfrm>
            <a:off x="358346" y="358346"/>
            <a:ext cx="679622" cy="679622"/>
          </a:xfrm>
          <a:prstGeom prst="rect">
            <a:avLst/>
          </a:prstGeom>
          <a:solidFill>
            <a:srgbClr val="FF9F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5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987184B5-7C24-453E-BDBA-2FAFA778174F}"/>
              </a:ext>
            </a:extLst>
          </p:cNvPr>
          <p:cNvSpPr/>
          <p:nvPr/>
        </p:nvSpPr>
        <p:spPr>
          <a:xfrm>
            <a:off x="5266551" y="31003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spcBef>
                <a:spcPts val="1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呼叫則印出當天月曆，可以顯示上下月，也可以查詢某年某月的月曆。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E3F644C4-59AF-4053-9F67-24C9CFA346F8}"/>
              </a:ext>
            </a:extLst>
          </p:cNvPr>
          <p:cNvSpPr/>
          <p:nvPr/>
        </p:nvSpPr>
        <p:spPr>
          <a:xfrm>
            <a:off x="378375" y="2164155"/>
            <a:ext cx="3680012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輸入：可有日期可無。</a:t>
            </a:r>
          </a:p>
          <a:p>
            <a:pPr marL="285750" indent="-285750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輸出：依照日期印出月曆。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BA5E26D5-BC38-4BC5-9627-1BEA28E632AF}"/>
              </a:ext>
            </a:extLst>
          </p:cNvPr>
          <p:cNvSpPr/>
          <p:nvPr/>
        </p:nvSpPr>
        <p:spPr>
          <a:xfrm>
            <a:off x="4198326" y="2129428"/>
            <a:ext cx="4161889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層次結構：為輸入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輸出層。</a:t>
            </a: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Function</a:t>
            </a: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 </a:t>
            </a:r>
          </a:p>
        </p:txBody>
      </p:sp>
      <p:sp>
        <p:nvSpPr>
          <p:cNvPr id="22" name="TextBox 34">
            <a:extLst>
              <a:ext uri="{FF2B5EF4-FFF2-40B4-BE49-F238E27FC236}">
                <a16:creationId xmlns:a16="http://schemas.microsoft.com/office/drawing/2014/main" xmlns="" id="{CEFAD3A7-E3C3-49C0-A8DA-3CABD8E0E9A9}"/>
              </a:ext>
            </a:extLst>
          </p:cNvPr>
          <p:cNvSpPr txBox="1"/>
          <p:nvPr/>
        </p:nvSpPr>
        <p:spPr>
          <a:xfrm>
            <a:off x="9074848" y="1477190"/>
            <a:ext cx="22076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dirty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5.4.3 </a:t>
            </a:r>
            <a:r>
              <a:rPr lang="zh-CN" altLang="en-US" sz="3000" dirty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互動圖</a:t>
            </a:r>
            <a:endParaRPr lang="zh-TW" altLang="en-US" sz="3000" dirty="0">
              <a:solidFill>
                <a:srgbClr val="FF9F1B"/>
              </a:solidFill>
              <a:latin typeface="Nexa Bold" charset="0"/>
              <a:ea typeface="Nexa Bold" charset="0"/>
              <a:cs typeface="Nexa Bold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27292132-867F-4EE7-95B8-F0326FAF1B7D}"/>
              </a:ext>
            </a:extLst>
          </p:cNvPr>
          <p:cNvSpPr txBox="1"/>
          <p:nvPr/>
        </p:nvSpPr>
        <p:spPr>
          <a:xfrm>
            <a:off x="11353067" y="2458672"/>
            <a:ext cx="461665" cy="183389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類別圖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xmlns="" id="{871A5480-7CFD-4C01-B828-29910A550665}"/>
              </a:ext>
            </a:extLst>
          </p:cNvPr>
          <p:cNvSpPr txBox="1"/>
          <p:nvPr/>
        </p:nvSpPr>
        <p:spPr>
          <a:xfrm>
            <a:off x="11514083" y="5115758"/>
            <a:ext cx="461665" cy="183389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互動圖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xmlns="" id="{247EB29E-1AE3-4F3E-B26D-D20AC18DB8C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861327" y="2049435"/>
            <a:ext cx="2491740" cy="258508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xmlns="" id="{5B4CA804-1D23-48D2-9D78-98D84BE7EE9A}"/>
              </a:ext>
            </a:extLst>
          </p:cNvPr>
          <p:cNvSpPr/>
          <p:nvPr/>
        </p:nvSpPr>
        <p:spPr>
          <a:xfrm>
            <a:off x="4506472" y="2949010"/>
            <a:ext cx="4161889" cy="2120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zh-TW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printCalender_yy_mm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()</a:t>
            </a: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依照儲存日期印出月曆。</a:t>
            </a: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zh-TW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Set_day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()</a:t>
            </a: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給予日期來改變要印的月曆。</a:t>
            </a: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zh-TW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current_month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()</a:t>
            </a: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月份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-1</a:t>
            </a: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zh-TW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next_month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()</a:t>
            </a: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月份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+1</a:t>
            </a:r>
          </a:p>
        </p:txBody>
      </p:sp>
      <p:sp>
        <p:nvSpPr>
          <p:cNvPr id="27" name="TextBox 34">
            <a:extLst>
              <a:ext uri="{FF2B5EF4-FFF2-40B4-BE49-F238E27FC236}">
                <a16:creationId xmlns:a16="http://schemas.microsoft.com/office/drawing/2014/main" xmlns="" id="{37770783-8FAA-4607-A40B-CC5E03E69EA5}"/>
              </a:ext>
            </a:extLst>
          </p:cNvPr>
          <p:cNvSpPr txBox="1"/>
          <p:nvPr/>
        </p:nvSpPr>
        <p:spPr>
          <a:xfrm>
            <a:off x="263144" y="1537548"/>
            <a:ext cx="34483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dirty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5.4.1 </a:t>
            </a:r>
            <a:r>
              <a:rPr lang="zh-CN" altLang="en-US" sz="3000" dirty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月曆 介面描述</a:t>
            </a:r>
            <a:endParaRPr lang="zh-TW" altLang="en-US" sz="3000" dirty="0">
              <a:solidFill>
                <a:srgbClr val="FF9F1B"/>
              </a:solidFill>
              <a:latin typeface="Nexa Bold" charset="0"/>
              <a:ea typeface="Nexa Bold" charset="0"/>
              <a:cs typeface="Nexa Bold" charset="0"/>
            </a:endParaRPr>
          </a:p>
        </p:txBody>
      </p:sp>
      <p:sp>
        <p:nvSpPr>
          <p:cNvPr id="28" name="TextBox 34">
            <a:extLst>
              <a:ext uri="{FF2B5EF4-FFF2-40B4-BE49-F238E27FC236}">
                <a16:creationId xmlns:a16="http://schemas.microsoft.com/office/drawing/2014/main" xmlns="" id="{18D748BE-3943-40D8-9C2E-76E3C914E30E}"/>
              </a:ext>
            </a:extLst>
          </p:cNvPr>
          <p:cNvSpPr txBox="1"/>
          <p:nvPr/>
        </p:nvSpPr>
        <p:spPr>
          <a:xfrm>
            <a:off x="4383523" y="1498946"/>
            <a:ext cx="34483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dirty="0">
                <a:latin typeface="Nexa Bold" charset="0"/>
                <a:ea typeface="Nexa Bold" charset="0"/>
                <a:cs typeface="Nexa Bold" charset="0"/>
              </a:rPr>
              <a:t>5.4.2 </a:t>
            </a:r>
            <a:r>
              <a:rPr lang="zh-CN" altLang="en-US" sz="3000" dirty="0">
                <a:latin typeface="Nexa Bold" charset="0"/>
                <a:ea typeface="Nexa Bold" charset="0"/>
                <a:cs typeface="Nexa Bold" charset="0"/>
              </a:rPr>
              <a:t>月曆 運作說明</a:t>
            </a:r>
            <a:endParaRPr lang="zh-TW" altLang="en-US" sz="3000" dirty="0">
              <a:latin typeface="Nexa Bold" charset="0"/>
              <a:ea typeface="Nexa Bold" charset="0"/>
              <a:cs typeface="Nexa Bold" charset="0"/>
            </a:endParaRPr>
          </a:p>
        </p:txBody>
      </p:sp>
      <p:pic>
        <p:nvPicPr>
          <p:cNvPr id="19" name="Picture 2" descr="ãGIFãçåçæå°çµæ">
            <a:extLst>
              <a:ext uri="{FF2B5EF4-FFF2-40B4-BE49-F238E27FC236}">
                <a16:creationId xmlns:a16="http://schemas.microsoft.com/office/drawing/2014/main" xmlns="" id="{C88A6FF6-F9A2-4054-9E2C-081A13EC466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61" y="4643134"/>
            <a:ext cx="2214866" cy="22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字方塊 22"/>
          <p:cNvSpPr txBox="1"/>
          <p:nvPr/>
        </p:nvSpPr>
        <p:spPr>
          <a:xfrm>
            <a:off x="11353799" y="125076"/>
            <a:ext cx="9963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400" dirty="0" smtClean="0"/>
              <a:t>12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421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2">
            <a:extLst>
              <a:ext uri="{FF2B5EF4-FFF2-40B4-BE49-F238E27FC236}">
                <a16:creationId xmlns:a16="http://schemas.microsoft.com/office/drawing/2014/main" xmlns="" id="{B21585B5-7E34-4CCF-B863-AAB89E07B454}"/>
              </a:ext>
            </a:extLst>
          </p:cNvPr>
          <p:cNvSpPr/>
          <p:nvPr/>
        </p:nvSpPr>
        <p:spPr>
          <a:xfrm rot="2700000">
            <a:off x="3684764" y="-2479261"/>
            <a:ext cx="4822472" cy="4822472"/>
          </a:xfrm>
          <a:prstGeom prst="rect">
            <a:avLst/>
          </a:prstGeom>
          <a:noFill/>
          <a:ln w="3810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537406" y="501364"/>
            <a:ext cx="365154" cy="407098"/>
          </a:xfrm>
          <a:custGeom>
            <a:avLst/>
            <a:gdLst>
              <a:gd name="T0" fmla="*/ 6562 w 9250"/>
              <a:gd name="T1" fmla="*/ 813 h 10313"/>
              <a:gd name="T2" fmla="*/ 8874 w 9250"/>
              <a:gd name="T3" fmla="*/ 1313 h 10313"/>
              <a:gd name="T4" fmla="*/ 8874 w 9250"/>
              <a:gd name="T5" fmla="*/ 1531 h 10313"/>
              <a:gd name="T6" fmla="*/ 7593 w 9250"/>
              <a:gd name="T7" fmla="*/ 1406 h 10313"/>
              <a:gd name="T8" fmla="*/ 4999 w 9250"/>
              <a:gd name="T9" fmla="*/ 1781 h 10313"/>
              <a:gd name="T10" fmla="*/ 3938 w 9250"/>
              <a:gd name="T11" fmla="*/ 4438 h 10313"/>
              <a:gd name="T12" fmla="*/ 2406 w 9250"/>
              <a:gd name="T13" fmla="*/ 7624 h 10313"/>
              <a:gd name="T14" fmla="*/ 2000 w 9250"/>
              <a:gd name="T15" fmla="*/ 9187 h 10313"/>
              <a:gd name="T16" fmla="*/ 3219 w 9250"/>
              <a:gd name="T17" fmla="*/ 8280 h 10313"/>
              <a:gd name="T18" fmla="*/ 4375 w 9250"/>
              <a:gd name="T19" fmla="*/ 6562 h 10313"/>
              <a:gd name="T20" fmla="*/ 5030 w 9250"/>
              <a:gd name="T21" fmla="*/ 5468 h 10313"/>
              <a:gd name="T22" fmla="*/ 5280 w 9250"/>
              <a:gd name="T23" fmla="*/ 5343 h 10313"/>
              <a:gd name="T24" fmla="*/ 5030 w 9250"/>
              <a:gd name="T25" fmla="*/ 5999 h 10313"/>
              <a:gd name="T26" fmla="*/ 3313 w 9250"/>
              <a:gd name="T27" fmla="*/ 8749 h 10313"/>
              <a:gd name="T28" fmla="*/ 1813 w 9250"/>
              <a:gd name="T29" fmla="*/ 10312 h 10313"/>
              <a:gd name="T30" fmla="*/ 750 w 9250"/>
              <a:gd name="T31" fmla="*/ 9780 h 10313"/>
              <a:gd name="T32" fmla="*/ 0 w 9250"/>
              <a:gd name="T33" fmla="*/ 8968 h 10313"/>
              <a:gd name="T34" fmla="*/ 625 w 9250"/>
              <a:gd name="T35" fmla="*/ 7249 h 10313"/>
              <a:gd name="T36" fmla="*/ 1969 w 9250"/>
              <a:gd name="T37" fmla="*/ 4500 h 10313"/>
              <a:gd name="T38" fmla="*/ 3250 w 9250"/>
              <a:gd name="T39" fmla="*/ 1906 h 10313"/>
              <a:gd name="T40" fmla="*/ 1625 w 9250"/>
              <a:gd name="T41" fmla="*/ 1813 h 10313"/>
              <a:gd name="T42" fmla="*/ 969 w 9250"/>
              <a:gd name="T43" fmla="*/ 1188 h 10313"/>
              <a:gd name="T44" fmla="*/ 1063 w 9250"/>
              <a:gd name="T45" fmla="*/ 688 h 10313"/>
              <a:gd name="T46" fmla="*/ 1219 w 9250"/>
              <a:gd name="T47" fmla="*/ 563 h 10313"/>
              <a:gd name="T48" fmla="*/ 1437 w 9250"/>
              <a:gd name="T49" fmla="*/ 969 h 10313"/>
              <a:gd name="T50" fmla="*/ 2594 w 9250"/>
              <a:gd name="T51" fmla="*/ 1188 h 10313"/>
              <a:gd name="T52" fmla="*/ 3750 w 9250"/>
              <a:gd name="T53" fmla="*/ 594 h 10313"/>
              <a:gd name="T54" fmla="*/ 3656 w 9250"/>
              <a:gd name="T55" fmla="*/ 219 h 10313"/>
              <a:gd name="T56" fmla="*/ 3625 w 9250"/>
              <a:gd name="T57" fmla="*/ 31 h 10313"/>
              <a:gd name="T58" fmla="*/ 4250 w 9250"/>
              <a:gd name="T59" fmla="*/ 62 h 10313"/>
              <a:gd name="T60" fmla="*/ 4780 w 9250"/>
              <a:gd name="T61" fmla="*/ 531 h 10313"/>
              <a:gd name="T62" fmla="*/ 5124 w 9250"/>
              <a:gd name="T63" fmla="*/ 938 h 10313"/>
              <a:gd name="T64" fmla="*/ 5999 w 9250"/>
              <a:gd name="T65" fmla="*/ 844 h 10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9250" h="10313">
                <a:moveTo>
                  <a:pt x="6562" y="813"/>
                </a:moveTo>
                <a:lnTo>
                  <a:pt x="6562" y="813"/>
                </a:lnTo>
                <a:cubicBezTo>
                  <a:pt x="7062" y="813"/>
                  <a:pt x="7530" y="875"/>
                  <a:pt x="7937" y="969"/>
                </a:cubicBezTo>
                <a:cubicBezTo>
                  <a:pt x="8312" y="1094"/>
                  <a:pt x="8624" y="1188"/>
                  <a:pt x="8874" y="1313"/>
                </a:cubicBezTo>
                <a:cubicBezTo>
                  <a:pt x="9093" y="1438"/>
                  <a:pt x="9218" y="1531"/>
                  <a:pt x="9218" y="1594"/>
                </a:cubicBezTo>
                <a:cubicBezTo>
                  <a:pt x="9249" y="1656"/>
                  <a:pt x="9124" y="1625"/>
                  <a:pt x="8874" y="1531"/>
                </a:cubicBezTo>
                <a:cubicBezTo>
                  <a:pt x="8655" y="1438"/>
                  <a:pt x="8437" y="1375"/>
                  <a:pt x="8249" y="1375"/>
                </a:cubicBezTo>
                <a:cubicBezTo>
                  <a:pt x="8062" y="1375"/>
                  <a:pt x="7843" y="1375"/>
                  <a:pt x="7593" y="1406"/>
                </a:cubicBezTo>
                <a:cubicBezTo>
                  <a:pt x="7312" y="1469"/>
                  <a:pt x="6999" y="1500"/>
                  <a:pt x="6593" y="1594"/>
                </a:cubicBezTo>
                <a:cubicBezTo>
                  <a:pt x="6187" y="1656"/>
                  <a:pt x="5655" y="1719"/>
                  <a:pt x="4999" y="1781"/>
                </a:cubicBezTo>
                <a:cubicBezTo>
                  <a:pt x="4968" y="2063"/>
                  <a:pt x="4843" y="2438"/>
                  <a:pt x="4624" y="2906"/>
                </a:cubicBezTo>
                <a:cubicBezTo>
                  <a:pt x="4438" y="3375"/>
                  <a:pt x="4188" y="3875"/>
                  <a:pt x="3938" y="4438"/>
                </a:cubicBezTo>
                <a:cubicBezTo>
                  <a:pt x="3656" y="4969"/>
                  <a:pt x="3406" y="5530"/>
                  <a:pt x="3125" y="6093"/>
                </a:cubicBezTo>
                <a:cubicBezTo>
                  <a:pt x="2844" y="6655"/>
                  <a:pt x="2594" y="7155"/>
                  <a:pt x="2406" y="7624"/>
                </a:cubicBezTo>
                <a:cubicBezTo>
                  <a:pt x="2188" y="8093"/>
                  <a:pt x="2031" y="8468"/>
                  <a:pt x="1938" y="8749"/>
                </a:cubicBezTo>
                <a:cubicBezTo>
                  <a:pt x="1875" y="9030"/>
                  <a:pt x="1875" y="9187"/>
                  <a:pt x="2000" y="9187"/>
                </a:cubicBezTo>
                <a:cubicBezTo>
                  <a:pt x="2188" y="9187"/>
                  <a:pt x="2375" y="9093"/>
                  <a:pt x="2594" y="8937"/>
                </a:cubicBezTo>
                <a:cubicBezTo>
                  <a:pt x="2781" y="8749"/>
                  <a:pt x="3000" y="8562"/>
                  <a:pt x="3219" y="8280"/>
                </a:cubicBezTo>
                <a:cubicBezTo>
                  <a:pt x="3406" y="8030"/>
                  <a:pt x="3625" y="7749"/>
                  <a:pt x="3844" y="7437"/>
                </a:cubicBezTo>
                <a:cubicBezTo>
                  <a:pt x="4031" y="7124"/>
                  <a:pt x="4219" y="6843"/>
                  <a:pt x="4375" y="6562"/>
                </a:cubicBezTo>
                <a:cubicBezTo>
                  <a:pt x="4563" y="6280"/>
                  <a:pt x="4687" y="6062"/>
                  <a:pt x="4811" y="5843"/>
                </a:cubicBezTo>
                <a:cubicBezTo>
                  <a:pt x="4905" y="5655"/>
                  <a:pt x="4999" y="5530"/>
                  <a:pt x="5030" y="5468"/>
                </a:cubicBezTo>
                <a:cubicBezTo>
                  <a:pt x="5062" y="5437"/>
                  <a:pt x="5124" y="5374"/>
                  <a:pt x="5155" y="5343"/>
                </a:cubicBezTo>
                <a:cubicBezTo>
                  <a:pt x="5218" y="5343"/>
                  <a:pt x="5249" y="5343"/>
                  <a:pt x="5280" y="5343"/>
                </a:cubicBezTo>
                <a:cubicBezTo>
                  <a:pt x="5312" y="5374"/>
                  <a:pt x="5312" y="5437"/>
                  <a:pt x="5280" y="5562"/>
                </a:cubicBezTo>
                <a:cubicBezTo>
                  <a:pt x="5218" y="5655"/>
                  <a:pt x="5155" y="5812"/>
                  <a:pt x="5030" y="5999"/>
                </a:cubicBezTo>
                <a:cubicBezTo>
                  <a:pt x="4749" y="6405"/>
                  <a:pt x="4469" y="6843"/>
                  <a:pt x="4188" y="7343"/>
                </a:cubicBezTo>
                <a:cubicBezTo>
                  <a:pt x="3906" y="7843"/>
                  <a:pt x="3594" y="8312"/>
                  <a:pt x="3313" y="8749"/>
                </a:cubicBezTo>
                <a:cubicBezTo>
                  <a:pt x="3031" y="9187"/>
                  <a:pt x="2750" y="9562"/>
                  <a:pt x="2500" y="9874"/>
                </a:cubicBezTo>
                <a:cubicBezTo>
                  <a:pt x="2250" y="10155"/>
                  <a:pt x="2000" y="10312"/>
                  <a:pt x="1813" y="10312"/>
                </a:cubicBezTo>
                <a:cubicBezTo>
                  <a:pt x="1719" y="10312"/>
                  <a:pt x="1562" y="10249"/>
                  <a:pt x="1344" y="10155"/>
                </a:cubicBezTo>
                <a:cubicBezTo>
                  <a:pt x="1156" y="10030"/>
                  <a:pt x="938" y="9905"/>
                  <a:pt x="750" y="9780"/>
                </a:cubicBezTo>
                <a:cubicBezTo>
                  <a:pt x="563" y="9624"/>
                  <a:pt x="375" y="9499"/>
                  <a:pt x="219" y="9343"/>
                </a:cubicBezTo>
                <a:cubicBezTo>
                  <a:pt x="94" y="9187"/>
                  <a:pt x="0" y="9062"/>
                  <a:pt x="0" y="8968"/>
                </a:cubicBezTo>
                <a:cubicBezTo>
                  <a:pt x="0" y="8843"/>
                  <a:pt x="63" y="8624"/>
                  <a:pt x="188" y="8312"/>
                </a:cubicBezTo>
                <a:cubicBezTo>
                  <a:pt x="281" y="7999"/>
                  <a:pt x="438" y="7655"/>
                  <a:pt x="625" y="7249"/>
                </a:cubicBezTo>
                <a:cubicBezTo>
                  <a:pt x="813" y="6843"/>
                  <a:pt x="1031" y="6405"/>
                  <a:pt x="1250" y="5937"/>
                </a:cubicBezTo>
                <a:cubicBezTo>
                  <a:pt x="1469" y="5468"/>
                  <a:pt x="1719" y="5000"/>
                  <a:pt x="1969" y="4500"/>
                </a:cubicBezTo>
                <a:cubicBezTo>
                  <a:pt x="2219" y="4031"/>
                  <a:pt x="2438" y="3563"/>
                  <a:pt x="2656" y="3125"/>
                </a:cubicBezTo>
                <a:cubicBezTo>
                  <a:pt x="2875" y="2688"/>
                  <a:pt x="3094" y="2281"/>
                  <a:pt x="3250" y="1906"/>
                </a:cubicBezTo>
                <a:cubicBezTo>
                  <a:pt x="2875" y="1938"/>
                  <a:pt x="2531" y="1938"/>
                  <a:pt x="2250" y="1938"/>
                </a:cubicBezTo>
                <a:cubicBezTo>
                  <a:pt x="1969" y="1906"/>
                  <a:pt x="1750" y="1875"/>
                  <a:pt x="1625" y="1813"/>
                </a:cubicBezTo>
                <a:cubicBezTo>
                  <a:pt x="1406" y="1750"/>
                  <a:pt x="1250" y="1625"/>
                  <a:pt x="1156" y="1531"/>
                </a:cubicBezTo>
                <a:cubicBezTo>
                  <a:pt x="1063" y="1406"/>
                  <a:pt x="1000" y="1313"/>
                  <a:pt x="969" y="1188"/>
                </a:cubicBezTo>
                <a:cubicBezTo>
                  <a:pt x="969" y="1094"/>
                  <a:pt x="969" y="1000"/>
                  <a:pt x="969" y="906"/>
                </a:cubicBezTo>
                <a:cubicBezTo>
                  <a:pt x="1000" y="844"/>
                  <a:pt x="1031" y="750"/>
                  <a:pt x="1063" y="688"/>
                </a:cubicBezTo>
                <a:cubicBezTo>
                  <a:pt x="1063" y="656"/>
                  <a:pt x="1094" y="625"/>
                  <a:pt x="1125" y="594"/>
                </a:cubicBezTo>
                <a:cubicBezTo>
                  <a:pt x="1156" y="594"/>
                  <a:pt x="1188" y="563"/>
                  <a:pt x="1219" y="563"/>
                </a:cubicBezTo>
                <a:cubicBezTo>
                  <a:pt x="1281" y="563"/>
                  <a:pt x="1313" y="563"/>
                  <a:pt x="1375" y="563"/>
                </a:cubicBezTo>
                <a:cubicBezTo>
                  <a:pt x="1313" y="750"/>
                  <a:pt x="1344" y="875"/>
                  <a:pt x="1437" y="969"/>
                </a:cubicBezTo>
                <a:cubicBezTo>
                  <a:pt x="1531" y="1063"/>
                  <a:pt x="1656" y="1125"/>
                  <a:pt x="1875" y="1156"/>
                </a:cubicBezTo>
                <a:cubicBezTo>
                  <a:pt x="2063" y="1188"/>
                  <a:pt x="2313" y="1219"/>
                  <a:pt x="2594" y="1188"/>
                </a:cubicBezTo>
                <a:cubicBezTo>
                  <a:pt x="2906" y="1188"/>
                  <a:pt x="3219" y="1156"/>
                  <a:pt x="3594" y="1125"/>
                </a:cubicBezTo>
                <a:cubicBezTo>
                  <a:pt x="3719" y="844"/>
                  <a:pt x="3750" y="688"/>
                  <a:pt x="3750" y="594"/>
                </a:cubicBezTo>
                <a:cubicBezTo>
                  <a:pt x="3750" y="500"/>
                  <a:pt x="3750" y="438"/>
                  <a:pt x="3719" y="375"/>
                </a:cubicBezTo>
                <a:cubicBezTo>
                  <a:pt x="3719" y="313"/>
                  <a:pt x="3688" y="250"/>
                  <a:pt x="3656" y="219"/>
                </a:cubicBezTo>
                <a:cubicBezTo>
                  <a:pt x="3625" y="156"/>
                  <a:pt x="3594" y="125"/>
                  <a:pt x="3563" y="94"/>
                </a:cubicBezTo>
                <a:cubicBezTo>
                  <a:pt x="3500" y="62"/>
                  <a:pt x="3531" y="31"/>
                  <a:pt x="3625" y="31"/>
                </a:cubicBezTo>
                <a:cubicBezTo>
                  <a:pt x="3719" y="0"/>
                  <a:pt x="3844" y="0"/>
                  <a:pt x="4000" y="0"/>
                </a:cubicBezTo>
                <a:cubicBezTo>
                  <a:pt x="4063" y="0"/>
                  <a:pt x="4156" y="31"/>
                  <a:pt x="4250" y="62"/>
                </a:cubicBezTo>
                <a:cubicBezTo>
                  <a:pt x="4344" y="94"/>
                  <a:pt x="4438" y="156"/>
                  <a:pt x="4531" y="219"/>
                </a:cubicBezTo>
                <a:cubicBezTo>
                  <a:pt x="4624" y="313"/>
                  <a:pt x="4687" y="406"/>
                  <a:pt x="4780" y="531"/>
                </a:cubicBezTo>
                <a:cubicBezTo>
                  <a:pt x="4874" y="625"/>
                  <a:pt x="4936" y="781"/>
                  <a:pt x="4999" y="969"/>
                </a:cubicBezTo>
                <a:cubicBezTo>
                  <a:pt x="4999" y="969"/>
                  <a:pt x="5062" y="969"/>
                  <a:pt x="5124" y="938"/>
                </a:cubicBezTo>
                <a:cubicBezTo>
                  <a:pt x="5218" y="938"/>
                  <a:pt x="5343" y="906"/>
                  <a:pt x="5499" y="906"/>
                </a:cubicBezTo>
                <a:cubicBezTo>
                  <a:pt x="5655" y="875"/>
                  <a:pt x="5812" y="844"/>
                  <a:pt x="5999" y="844"/>
                </a:cubicBezTo>
                <a:cubicBezTo>
                  <a:pt x="6187" y="813"/>
                  <a:pt x="6374" y="813"/>
                  <a:pt x="6562" y="813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xmlns="" id="{1E623430-B680-44F0-84A3-772EFBE39558}"/>
              </a:ext>
            </a:extLst>
          </p:cNvPr>
          <p:cNvSpPr txBox="1"/>
          <p:nvPr/>
        </p:nvSpPr>
        <p:spPr>
          <a:xfrm>
            <a:off x="1382198" y="218069"/>
            <a:ext cx="57007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5.5</a:t>
            </a:r>
          </a:p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exa Bold" charset="0"/>
                <a:ea typeface="Nexa Bold" charset="0"/>
                <a:cs typeface="Nexa Bold" charset="0"/>
              </a:rPr>
              <a:t>資料處理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exa Bold" charset="0"/>
                <a:ea typeface="Nexa Bold" charset="0"/>
                <a:cs typeface="Nexa Bold" charset="0"/>
              </a:rPr>
              <a:t> 設計規格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Nexa Bold" charset="0"/>
              <a:ea typeface="Nexa Bold" charset="0"/>
              <a:cs typeface="Nexa Bold" charset="0"/>
            </a:endParaRPr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xmlns="" id="{13373BFC-54DF-4A9C-8039-234EDF52B739}"/>
              </a:ext>
            </a:extLst>
          </p:cNvPr>
          <p:cNvSpPr/>
          <p:nvPr/>
        </p:nvSpPr>
        <p:spPr>
          <a:xfrm>
            <a:off x="358346" y="358346"/>
            <a:ext cx="679622" cy="679622"/>
          </a:xfrm>
          <a:prstGeom prst="rect">
            <a:avLst/>
          </a:prstGeom>
          <a:solidFill>
            <a:srgbClr val="FF9F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5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987184B5-7C24-453E-BDBA-2FAFA778174F}"/>
              </a:ext>
            </a:extLst>
          </p:cNvPr>
          <p:cNvSpPr/>
          <p:nvPr/>
        </p:nvSpPr>
        <p:spPr>
          <a:xfrm>
            <a:off x="4668239" y="335346"/>
            <a:ext cx="6247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新增、更新或刪除帳號與資料。判斷帳號是否有非法字元。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E3F644C4-59AF-4053-9F67-24C9CFA346F8}"/>
              </a:ext>
            </a:extLst>
          </p:cNvPr>
          <p:cNvSpPr/>
          <p:nvPr/>
        </p:nvSpPr>
        <p:spPr>
          <a:xfrm>
            <a:off x="378375" y="2164155"/>
            <a:ext cx="3680012" cy="1289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輸入：欲更新的使用者。</a:t>
            </a:r>
          </a:p>
          <a:p>
            <a:pPr marL="285750" indent="-285750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輸出：更新後的資料。</a:t>
            </a:r>
          </a:p>
          <a:p>
            <a:pPr marL="285750" indent="-285750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TW" altLang="en-US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BA5E26D5-BC38-4BC5-9627-1BEA28E632AF}"/>
              </a:ext>
            </a:extLst>
          </p:cNvPr>
          <p:cNvSpPr/>
          <p:nvPr/>
        </p:nvSpPr>
        <p:spPr>
          <a:xfrm>
            <a:off x="4198326" y="2129428"/>
            <a:ext cx="416188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演算法：刪除、更新帳號、資料使用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Sequential Search</a:t>
            </a: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層次結構：為儲存管理層。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限制：資料只是暫存於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list</a:t>
            </a: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性能：資料量多時，因時間複雜度平均為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O((N+1)/2)</a:t>
            </a: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，較消耗時間。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Function</a:t>
            </a: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22" name="TextBox 34">
            <a:extLst>
              <a:ext uri="{FF2B5EF4-FFF2-40B4-BE49-F238E27FC236}">
                <a16:creationId xmlns:a16="http://schemas.microsoft.com/office/drawing/2014/main" xmlns="" id="{CEFAD3A7-E3C3-49C0-A8DA-3CABD8E0E9A9}"/>
              </a:ext>
            </a:extLst>
          </p:cNvPr>
          <p:cNvSpPr txBox="1"/>
          <p:nvPr/>
        </p:nvSpPr>
        <p:spPr>
          <a:xfrm>
            <a:off x="9074848" y="1477190"/>
            <a:ext cx="22076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dirty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5.5.3 </a:t>
            </a:r>
            <a:r>
              <a:rPr lang="zh-CN" altLang="en-US" sz="3000" dirty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互動圖</a:t>
            </a:r>
            <a:endParaRPr lang="zh-TW" altLang="en-US" sz="3000" dirty="0">
              <a:solidFill>
                <a:srgbClr val="FF9F1B"/>
              </a:solidFill>
              <a:latin typeface="Nexa Bold" charset="0"/>
              <a:ea typeface="Nexa Bold" charset="0"/>
              <a:cs typeface="Nexa Bold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27292132-867F-4EE7-95B8-F0326FAF1B7D}"/>
              </a:ext>
            </a:extLst>
          </p:cNvPr>
          <p:cNvSpPr txBox="1"/>
          <p:nvPr/>
        </p:nvSpPr>
        <p:spPr>
          <a:xfrm>
            <a:off x="11353067" y="2458672"/>
            <a:ext cx="461665" cy="183389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類別圖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xmlns="" id="{871A5480-7CFD-4C01-B828-29910A550665}"/>
              </a:ext>
            </a:extLst>
          </p:cNvPr>
          <p:cNvSpPr txBox="1"/>
          <p:nvPr/>
        </p:nvSpPr>
        <p:spPr>
          <a:xfrm>
            <a:off x="11514083" y="5115758"/>
            <a:ext cx="461665" cy="183389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互動圖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5B4CA804-1D23-48D2-9D78-98D84BE7EE9A}"/>
              </a:ext>
            </a:extLst>
          </p:cNvPr>
          <p:cNvSpPr/>
          <p:nvPr/>
        </p:nvSpPr>
        <p:spPr>
          <a:xfrm>
            <a:off x="4383396" y="4024269"/>
            <a:ext cx="469145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SettingUser():</a:t>
            </a: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輸入使用者，排序其資料</a:t>
            </a:r>
          </a:p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zh-TW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updataAccount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():</a:t>
            </a: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改變密碼</a:t>
            </a:r>
          </a:p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zh-TW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deleteAccount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():</a:t>
            </a: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刪除帳號</a:t>
            </a:r>
          </a:p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zh-TW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restPassword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():</a:t>
            </a: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密碼設為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00000000</a:t>
            </a:r>
            <a:endParaRPr lang="zh-TW" altLang="en-US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zh-TW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deleData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():</a:t>
            </a: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刪除資料</a:t>
            </a:r>
          </a:p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zh-TW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updateData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():</a:t>
            </a: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更新資料</a:t>
            </a:r>
          </a:p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zh-TW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addNewData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():</a:t>
            </a: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新增資料</a:t>
            </a:r>
          </a:p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zh-TW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judgeAccount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():</a:t>
            </a: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判斷是否為帳號。</a:t>
            </a:r>
          </a:p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zh-TW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judgeUpdata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():</a:t>
            </a: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判斷是第幾個資料要更新</a:t>
            </a:r>
          </a:p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zh-TW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judgeNumber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():</a:t>
            </a: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判斷是否為數字</a:t>
            </a:r>
          </a:p>
        </p:txBody>
      </p:sp>
      <p:sp>
        <p:nvSpPr>
          <p:cNvPr id="27" name="TextBox 34">
            <a:extLst>
              <a:ext uri="{FF2B5EF4-FFF2-40B4-BE49-F238E27FC236}">
                <a16:creationId xmlns:a16="http://schemas.microsoft.com/office/drawing/2014/main" xmlns="" id="{37770783-8FAA-4607-A40B-CC5E03E69EA5}"/>
              </a:ext>
            </a:extLst>
          </p:cNvPr>
          <p:cNvSpPr txBox="1"/>
          <p:nvPr/>
        </p:nvSpPr>
        <p:spPr>
          <a:xfrm>
            <a:off x="135696" y="1537548"/>
            <a:ext cx="41312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dirty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5.5.1</a:t>
            </a:r>
            <a:r>
              <a:rPr lang="zh-TW" altLang="en-US" sz="3000" dirty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資料處理 </a:t>
            </a:r>
            <a:r>
              <a:rPr lang="zh-CN" altLang="en-US" sz="3000" dirty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介面描述</a:t>
            </a:r>
            <a:endParaRPr lang="zh-TW" altLang="en-US" sz="3000" dirty="0">
              <a:solidFill>
                <a:srgbClr val="FF9F1B"/>
              </a:solidFill>
              <a:latin typeface="Nexa Bold" charset="0"/>
              <a:ea typeface="Nexa Bold" charset="0"/>
              <a:cs typeface="Nexa Bold" charset="0"/>
            </a:endParaRPr>
          </a:p>
        </p:txBody>
      </p:sp>
      <p:sp>
        <p:nvSpPr>
          <p:cNvPr id="28" name="TextBox 34">
            <a:extLst>
              <a:ext uri="{FF2B5EF4-FFF2-40B4-BE49-F238E27FC236}">
                <a16:creationId xmlns:a16="http://schemas.microsoft.com/office/drawing/2014/main" xmlns="" id="{18D748BE-3943-40D8-9C2E-76E3C914E30E}"/>
              </a:ext>
            </a:extLst>
          </p:cNvPr>
          <p:cNvSpPr txBox="1"/>
          <p:nvPr/>
        </p:nvSpPr>
        <p:spPr>
          <a:xfrm>
            <a:off x="4198326" y="1511284"/>
            <a:ext cx="41312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dirty="0">
                <a:latin typeface="Nexa Bold" charset="0"/>
                <a:ea typeface="Nexa Bold" charset="0"/>
                <a:cs typeface="Nexa Bold" charset="0"/>
              </a:rPr>
              <a:t>5.5.2</a:t>
            </a:r>
            <a:r>
              <a:rPr lang="zh-TW" altLang="en-US" sz="3000" dirty="0">
                <a:latin typeface="Nexa Bold" charset="0"/>
                <a:ea typeface="Nexa Bold" charset="0"/>
                <a:cs typeface="Nexa Bold" charset="0"/>
              </a:rPr>
              <a:t>資料處理 </a:t>
            </a:r>
            <a:r>
              <a:rPr lang="zh-CN" altLang="en-US" sz="3000" dirty="0">
                <a:latin typeface="Nexa Bold" charset="0"/>
                <a:ea typeface="Nexa Bold" charset="0"/>
                <a:cs typeface="Nexa Bold" charset="0"/>
              </a:rPr>
              <a:t>運作說明</a:t>
            </a:r>
            <a:endParaRPr lang="zh-TW" altLang="en-US" sz="3000" dirty="0">
              <a:latin typeface="Nexa Bold" charset="0"/>
              <a:ea typeface="Nexa Bold" charset="0"/>
              <a:cs typeface="Nexa Bold" charset="0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xmlns="" id="{03C508EC-5856-4556-B0FB-A0770CFAB3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237335" y="2000845"/>
            <a:ext cx="2019300" cy="2466579"/>
          </a:xfrm>
          <a:prstGeom prst="rect">
            <a:avLst/>
          </a:prstGeom>
        </p:spPr>
      </p:pic>
      <p:pic>
        <p:nvPicPr>
          <p:cNvPr id="23" name="image25.jpg" descr="C:\Users\user\Downloads\reHandleData Sequence diagram.jpg">
            <a:extLst>
              <a:ext uri="{FF2B5EF4-FFF2-40B4-BE49-F238E27FC236}">
                <a16:creationId xmlns:a16="http://schemas.microsoft.com/office/drawing/2014/main" xmlns="" id="{18AF1E97-ECCD-418F-A0B4-429CD6942EE4}"/>
              </a:ext>
            </a:extLst>
          </p:cNvPr>
          <p:cNvPicPr/>
          <p:nvPr/>
        </p:nvPicPr>
        <p:blipFill rotWithShape="1">
          <a:blip r:embed="rId3"/>
          <a:srcRect r="16166" b="32768"/>
          <a:stretch/>
        </p:blipFill>
        <p:spPr bwMode="auto">
          <a:xfrm>
            <a:off x="8634959" y="4778283"/>
            <a:ext cx="2948940" cy="17602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2" descr="ãGIFãçåçæå°çµæ">
            <a:extLst>
              <a:ext uri="{FF2B5EF4-FFF2-40B4-BE49-F238E27FC236}">
                <a16:creationId xmlns:a16="http://schemas.microsoft.com/office/drawing/2014/main" xmlns="" id="{425600A5-4FC7-4CC4-A458-9CDB1536432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61" y="4643134"/>
            <a:ext cx="2214866" cy="22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字方塊 23"/>
          <p:cNvSpPr txBox="1"/>
          <p:nvPr/>
        </p:nvSpPr>
        <p:spPr>
          <a:xfrm>
            <a:off x="11353799" y="125076"/>
            <a:ext cx="9963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400" dirty="0" smtClean="0"/>
              <a:t>13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960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23.jpg" descr="C:\Users\user\Desktop\新增資料夾\UML圖\View Sequence diagram.jpg">
            <a:extLst>
              <a:ext uri="{FF2B5EF4-FFF2-40B4-BE49-F238E27FC236}">
                <a16:creationId xmlns:a16="http://schemas.microsoft.com/office/drawing/2014/main" xmlns="" id="{ACD4C839-1363-439C-8B04-B7FA86DD432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8957530" y="4665828"/>
            <a:ext cx="2857202" cy="1961762"/>
          </a:xfrm>
          <a:prstGeom prst="rect">
            <a:avLst/>
          </a:prstGeom>
          <a:ln/>
        </p:spPr>
      </p:pic>
      <p:sp>
        <p:nvSpPr>
          <p:cNvPr id="13" name="Rectangle 42">
            <a:extLst>
              <a:ext uri="{FF2B5EF4-FFF2-40B4-BE49-F238E27FC236}">
                <a16:creationId xmlns:a16="http://schemas.microsoft.com/office/drawing/2014/main" xmlns="" id="{B21585B5-7E34-4CCF-B863-AAB89E07B454}"/>
              </a:ext>
            </a:extLst>
          </p:cNvPr>
          <p:cNvSpPr/>
          <p:nvPr/>
        </p:nvSpPr>
        <p:spPr>
          <a:xfrm rot="2700000">
            <a:off x="3684764" y="-2479261"/>
            <a:ext cx="4822472" cy="4822472"/>
          </a:xfrm>
          <a:prstGeom prst="rect">
            <a:avLst/>
          </a:prstGeom>
          <a:noFill/>
          <a:ln w="3810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537406" y="501364"/>
            <a:ext cx="365154" cy="407098"/>
          </a:xfrm>
          <a:custGeom>
            <a:avLst/>
            <a:gdLst>
              <a:gd name="T0" fmla="*/ 6562 w 9250"/>
              <a:gd name="T1" fmla="*/ 813 h 10313"/>
              <a:gd name="T2" fmla="*/ 8874 w 9250"/>
              <a:gd name="T3" fmla="*/ 1313 h 10313"/>
              <a:gd name="T4" fmla="*/ 8874 w 9250"/>
              <a:gd name="T5" fmla="*/ 1531 h 10313"/>
              <a:gd name="T6" fmla="*/ 7593 w 9250"/>
              <a:gd name="T7" fmla="*/ 1406 h 10313"/>
              <a:gd name="T8" fmla="*/ 4999 w 9250"/>
              <a:gd name="T9" fmla="*/ 1781 h 10313"/>
              <a:gd name="T10" fmla="*/ 3938 w 9250"/>
              <a:gd name="T11" fmla="*/ 4438 h 10313"/>
              <a:gd name="T12" fmla="*/ 2406 w 9250"/>
              <a:gd name="T13" fmla="*/ 7624 h 10313"/>
              <a:gd name="T14" fmla="*/ 2000 w 9250"/>
              <a:gd name="T15" fmla="*/ 9187 h 10313"/>
              <a:gd name="T16" fmla="*/ 3219 w 9250"/>
              <a:gd name="T17" fmla="*/ 8280 h 10313"/>
              <a:gd name="T18" fmla="*/ 4375 w 9250"/>
              <a:gd name="T19" fmla="*/ 6562 h 10313"/>
              <a:gd name="T20" fmla="*/ 5030 w 9250"/>
              <a:gd name="T21" fmla="*/ 5468 h 10313"/>
              <a:gd name="T22" fmla="*/ 5280 w 9250"/>
              <a:gd name="T23" fmla="*/ 5343 h 10313"/>
              <a:gd name="T24" fmla="*/ 5030 w 9250"/>
              <a:gd name="T25" fmla="*/ 5999 h 10313"/>
              <a:gd name="T26" fmla="*/ 3313 w 9250"/>
              <a:gd name="T27" fmla="*/ 8749 h 10313"/>
              <a:gd name="T28" fmla="*/ 1813 w 9250"/>
              <a:gd name="T29" fmla="*/ 10312 h 10313"/>
              <a:gd name="T30" fmla="*/ 750 w 9250"/>
              <a:gd name="T31" fmla="*/ 9780 h 10313"/>
              <a:gd name="T32" fmla="*/ 0 w 9250"/>
              <a:gd name="T33" fmla="*/ 8968 h 10313"/>
              <a:gd name="T34" fmla="*/ 625 w 9250"/>
              <a:gd name="T35" fmla="*/ 7249 h 10313"/>
              <a:gd name="T36" fmla="*/ 1969 w 9250"/>
              <a:gd name="T37" fmla="*/ 4500 h 10313"/>
              <a:gd name="T38" fmla="*/ 3250 w 9250"/>
              <a:gd name="T39" fmla="*/ 1906 h 10313"/>
              <a:gd name="T40" fmla="*/ 1625 w 9250"/>
              <a:gd name="T41" fmla="*/ 1813 h 10313"/>
              <a:gd name="T42" fmla="*/ 969 w 9250"/>
              <a:gd name="T43" fmla="*/ 1188 h 10313"/>
              <a:gd name="T44" fmla="*/ 1063 w 9250"/>
              <a:gd name="T45" fmla="*/ 688 h 10313"/>
              <a:gd name="T46" fmla="*/ 1219 w 9250"/>
              <a:gd name="T47" fmla="*/ 563 h 10313"/>
              <a:gd name="T48" fmla="*/ 1437 w 9250"/>
              <a:gd name="T49" fmla="*/ 969 h 10313"/>
              <a:gd name="T50" fmla="*/ 2594 w 9250"/>
              <a:gd name="T51" fmla="*/ 1188 h 10313"/>
              <a:gd name="T52" fmla="*/ 3750 w 9250"/>
              <a:gd name="T53" fmla="*/ 594 h 10313"/>
              <a:gd name="T54" fmla="*/ 3656 w 9250"/>
              <a:gd name="T55" fmla="*/ 219 h 10313"/>
              <a:gd name="T56" fmla="*/ 3625 w 9250"/>
              <a:gd name="T57" fmla="*/ 31 h 10313"/>
              <a:gd name="T58" fmla="*/ 4250 w 9250"/>
              <a:gd name="T59" fmla="*/ 62 h 10313"/>
              <a:gd name="T60" fmla="*/ 4780 w 9250"/>
              <a:gd name="T61" fmla="*/ 531 h 10313"/>
              <a:gd name="T62" fmla="*/ 5124 w 9250"/>
              <a:gd name="T63" fmla="*/ 938 h 10313"/>
              <a:gd name="T64" fmla="*/ 5999 w 9250"/>
              <a:gd name="T65" fmla="*/ 844 h 10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9250" h="10313">
                <a:moveTo>
                  <a:pt x="6562" y="813"/>
                </a:moveTo>
                <a:lnTo>
                  <a:pt x="6562" y="813"/>
                </a:lnTo>
                <a:cubicBezTo>
                  <a:pt x="7062" y="813"/>
                  <a:pt x="7530" y="875"/>
                  <a:pt x="7937" y="969"/>
                </a:cubicBezTo>
                <a:cubicBezTo>
                  <a:pt x="8312" y="1094"/>
                  <a:pt x="8624" y="1188"/>
                  <a:pt x="8874" y="1313"/>
                </a:cubicBezTo>
                <a:cubicBezTo>
                  <a:pt x="9093" y="1438"/>
                  <a:pt x="9218" y="1531"/>
                  <a:pt x="9218" y="1594"/>
                </a:cubicBezTo>
                <a:cubicBezTo>
                  <a:pt x="9249" y="1656"/>
                  <a:pt x="9124" y="1625"/>
                  <a:pt x="8874" y="1531"/>
                </a:cubicBezTo>
                <a:cubicBezTo>
                  <a:pt x="8655" y="1438"/>
                  <a:pt x="8437" y="1375"/>
                  <a:pt x="8249" y="1375"/>
                </a:cubicBezTo>
                <a:cubicBezTo>
                  <a:pt x="8062" y="1375"/>
                  <a:pt x="7843" y="1375"/>
                  <a:pt x="7593" y="1406"/>
                </a:cubicBezTo>
                <a:cubicBezTo>
                  <a:pt x="7312" y="1469"/>
                  <a:pt x="6999" y="1500"/>
                  <a:pt x="6593" y="1594"/>
                </a:cubicBezTo>
                <a:cubicBezTo>
                  <a:pt x="6187" y="1656"/>
                  <a:pt x="5655" y="1719"/>
                  <a:pt x="4999" y="1781"/>
                </a:cubicBezTo>
                <a:cubicBezTo>
                  <a:pt x="4968" y="2063"/>
                  <a:pt x="4843" y="2438"/>
                  <a:pt x="4624" y="2906"/>
                </a:cubicBezTo>
                <a:cubicBezTo>
                  <a:pt x="4438" y="3375"/>
                  <a:pt x="4188" y="3875"/>
                  <a:pt x="3938" y="4438"/>
                </a:cubicBezTo>
                <a:cubicBezTo>
                  <a:pt x="3656" y="4969"/>
                  <a:pt x="3406" y="5530"/>
                  <a:pt x="3125" y="6093"/>
                </a:cubicBezTo>
                <a:cubicBezTo>
                  <a:pt x="2844" y="6655"/>
                  <a:pt x="2594" y="7155"/>
                  <a:pt x="2406" y="7624"/>
                </a:cubicBezTo>
                <a:cubicBezTo>
                  <a:pt x="2188" y="8093"/>
                  <a:pt x="2031" y="8468"/>
                  <a:pt x="1938" y="8749"/>
                </a:cubicBezTo>
                <a:cubicBezTo>
                  <a:pt x="1875" y="9030"/>
                  <a:pt x="1875" y="9187"/>
                  <a:pt x="2000" y="9187"/>
                </a:cubicBezTo>
                <a:cubicBezTo>
                  <a:pt x="2188" y="9187"/>
                  <a:pt x="2375" y="9093"/>
                  <a:pt x="2594" y="8937"/>
                </a:cubicBezTo>
                <a:cubicBezTo>
                  <a:pt x="2781" y="8749"/>
                  <a:pt x="3000" y="8562"/>
                  <a:pt x="3219" y="8280"/>
                </a:cubicBezTo>
                <a:cubicBezTo>
                  <a:pt x="3406" y="8030"/>
                  <a:pt x="3625" y="7749"/>
                  <a:pt x="3844" y="7437"/>
                </a:cubicBezTo>
                <a:cubicBezTo>
                  <a:pt x="4031" y="7124"/>
                  <a:pt x="4219" y="6843"/>
                  <a:pt x="4375" y="6562"/>
                </a:cubicBezTo>
                <a:cubicBezTo>
                  <a:pt x="4563" y="6280"/>
                  <a:pt x="4687" y="6062"/>
                  <a:pt x="4811" y="5843"/>
                </a:cubicBezTo>
                <a:cubicBezTo>
                  <a:pt x="4905" y="5655"/>
                  <a:pt x="4999" y="5530"/>
                  <a:pt x="5030" y="5468"/>
                </a:cubicBezTo>
                <a:cubicBezTo>
                  <a:pt x="5062" y="5437"/>
                  <a:pt x="5124" y="5374"/>
                  <a:pt x="5155" y="5343"/>
                </a:cubicBezTo>
                <a:cubicBezTo>
                  <a:pt x="5218" y="5343"/>
                  <a:pt x="5249" y="5343"/>
                  <a:pt x="5280" y="5343"/>
                </a:cubicBezTo>
                <a:cubicBezTo>
                  <a:pt x="5312" y="5374"/>
                  <a:pt x="5312" y="5437"/>
                  <a:pt x="5280" y="5562"/>
                </a:cubicBezTo>
                <a:cubicBezTo>
                  <a:pt x="5218" y="5655"/>
                  <a:pt x="5155" y="5812"/>
                  <a:pt x="5030" y="5999"/>
                </a:cubicBezTo>
                <a:cubicBezTo>
                  <a:pt x="4749" y="6405"/>
                  <a:pt x="4469" y="6843"/>
                  <a:pt x="4188" y="7343"/>
                </a:cubicBezTo>
                <a:cubicBezTo>
                  <a:pt x="3906" y="7843"/>
                  <a:pt x="3594" y="8312"/>
                  <a:pt x="3313" y="8749"/>
                </a:cubicBezTo>
                <a:cubicBezTo>
                  <a:pt x="3031" y="9187"/>
                  <a:pt x="2750" y="9562"/>
                  <a:pt x="2500" y="9874"/>
                </a:cubicBezTo>
                <a:cubicBezTo>
                  <a:pt x="2250" y="10155"/>
                  <a:pt x="2000" y="10312"/>
                  <a:pt x="1813" y="10312"/>
                </a:cubicBezTo>
                <a:cubicBezTo>
                  <a:pt x="1719" y="10312"/>
                  <a:pt x="1562" y="10249"/>
                  <a:pt x="1344" y="10155"/>
                </a:cubicBezTo>
                <a:cubicBezTo>
                  <a:pt x="1156" y="10030"/>
                  <a:pt x="938" y="9905"/>
                  <a:pt x="750" y="9780"/>
                </a:cubicBezTo>
                <a:cubicBezTo>
                  <a:pt x="563" y="9624"/>
                  <a:pt x="375" y="9499"/>
                  <a:pt x="219" y="9343"/>
                </a:cubicBezTo>
                <a:cubicBezTo>
                  <a:pt x="94" y="9187"/>
                  <a:pt x="0" y="9062"/>
                  <a:pt x="0" y="8968"/>
                </a:cubicBezTo>
                <a:cubicBezTo>
                  <a:pt x="0" y="8843"/>
                  <a:pt x="63" y="8624"/>
                  <a:pt x="188" y="8312"/>
                </a:cubicBezTo>
                <a:cubicBezTo>
                  <a:pt x="281" y="7999"/>
                  <a:pt x="438" y="7655"/>
                  <a:pt x="625" y="7249"/>
                </a:cubicBezTo>
                <a:cubicBezTo>
                  <a:pt x="813" y="6843"/>
                  <a:pt x="1031" y="6405"/>
                  <a:pt x="1250" y="5937"/>
                </a:cubicBezTo>
                <a:cubicBezTo>
                  <a:pt x="1469" y="5468"/>
                  <a:pt x="1719" y="5000"/>
                  <a:pt x="1969" y="4500"/>
                </a:cubicBezTo>
                <a:cubicBezTo>
                  <a:pt x="2219" y="4031"/>
                  <a:pt x="2438" y="3563"/>
                  <a:pt x="2656" y="3125"/>
                </a:cubicBezTo>
                <a:cubicBezTo>
                  <a:pt x="2875" y="2688"/>
                  <a:pt x="3094" y="2281"/>
                  <a:pt x="3250" y="1906"/>
                </a:cubicBezTo>
                <a:cubicBezTo>
                  <a:pt x="2875" y="1938"/>
                  <a:pt x="2531" y="1938"/>
                  <a:pt x="2250" y="1938"/>
                </a:cubicBezTo>
                <a:cubicBezTo>
                  <a:pt x="1969" y="1906"/>
                  <a:pt x="1750" y="1875"/>
                  <a:pt x="1625" y="1813"/>
                </a:cubicBezTo>
                <a:cubicBezTo>
                  <a:pt x="1406" y="1750"/>
                  <a:pt x="1250" y="1625"/>
                  <a:pt x="1156" y="1531"/>
                </a:cubicBezTo>
                <a:cubicBezTo>
                  <a:pt x="1063" y="1406"/>
                  <a:pt x="1000" y="1313"/>
                  <a:pt x="969" y="1188"/>
                </a:cubicBezTo>
                <a:cubicBezTo>
                  <a:pt x="969" y="1094"/>
                  <a:pt x="969" y="1000"/>
                  <a:pt x="969" y="906"/>
                </a:cubicBezTo>
                <a:cubicBezTo>
                  <a:pt x="1000" y="844"/>
                  <a:pt x="1031" y="750"/>
                  <a:pt x="1063" y="688"/>
                </a:cubicBezTo>
                <a:cubicBezTo>
                  <a:pt x="1063" y="656"/>
                  <a:pt x="1094" y="625"/>
                  <a:pt x="1125" y="594"/>
                </a:cubicBezTo>
                <a:cubicBezTo>
                  <a:pt x="1156" y="594"/>
                  <a:pt x="1188" y="563"/>
                  <a:pt x="1219" y="563"/>
                </a:cubicBezTo>
                <a:cubicBezTo>
                  <a:pt x="1281" y="563"/>
                  <a:pt x="1313" y="563"/>
                  <a:pt x="1375" y="563"/>
                </a:cubicBezTo>
                <a:cubicBezTo>
                  <a:pt x="1313" y="750"/>
                  <a:pt x="1344" y="875"/>
                  <a:pt x="1437" y="969"/>
                </a:cubicBezTo>
                <a:cubicBezTo>
                  <a:pt x="1531" y="1063"/>
                  <a:pt x="1656" y="1125"/>
                  <a:pt x="1875" y="1156"/>
                </a:cubicBezTo>
                <a:cubicBezTo>
                  <a:pt x="2063" y="1188"/>
                  <a:pt x="2313" y="1219"/>
                  <a:pt x="2594" y="1188"/>
                </a:cubicBezTo>
                <a:cubicBezTo>
                  <a:pt x="2906" y="1188"/>
                  <a:pt x="3219" y="1156"/>
                  <a:pt x="3594" y="1125"/>
                </a:cubicBezTo>
                <a:cubicBezTo>
                  <a:pt x="3719" y="844"/>
                  <a:pt x="3750" y="688"/>
                  <a:pt x="3750" y="594"/>
                </a:cubicBezTo>
                <a:cubicBezTo>
                  <a:pt x="3750" y="500"/>
                  <a:pt x="3750" y="438"/>
                  <a:pt x="3719" y="375"/>
                </a:cubicBezTo>
                <a:cubicBezTo>
                  <a:pt x="3719" y="313"/>
                  <a:pt x="3688" y="250"/>
                  <a:pt x="3656" y="219"/>
                </a:cubicBezTo>
                <a:cubicBezTo>
                  <a:pt x="3625" y="156"/>
                  <a:pt x="3594" y="125"/>
                  <a:pt x="3563" y="94"/>
                </a:cubicBezTo>
                <a:cubicBezTo>
                  <a:pt x="3500" y="62"/>
                  <a:pt x="3531" y="31"/>
                  <a:pt x="3625" y="31"/>
                </a:cubicBezTo>
                <a:cubicBezTo>
                  <a:pt x="3719" y="0"/>
                  <a:pt x="3844" y="0"/>
                  <a:pt x="4000" y="0"/>
                </a:cubicBezTo>
                <a:cubicBezTo>
                  <a:pt x="4063" y="0"/>
                  <a:pt x="4156" y="31"/>
                  <a:pt x="4250" y="62"/>
                </a:cubicBezTo>
                <a:cubicBezTo>
                  <a:pt x="4344" y="94"/>
                  <a:pt x="4438" y="156"/>
                  <a:pt x="4531" y="219"/>
                </a:cubicBezTo>
                <a:cubicBezTo>
                  <a:pt x="4624" y="313"/>
                  <a:pt x="4687" y="406"/>
                  <a:pt x="4780" y="531"/>
                </a:cubicBezTo>
                <a:cubicBezTo>
                  <a:pt x="4874" y="625"/>
                  <a:pt x="4936" y="781"/>
                  <a:pt x="4999" y="969"/>
                </a:cubicBezTo>
                <a:cubicBezTo>
                  <a:pt x="4999" y="969"/>
                  <a:pt x="5062" y="969"/>
                  <a:pt x="5124" y="938"/>
                </a:cubicBezTo>
                <a:cubicBezTo>
                  <a:pt x="5218" y="938"/>
                  <a:pt x="5343" y="906"/>
                  <a:pt x="5499" y="906"/>
                </a:cubicBezTo>
                <a:cubicBezTo>
                  <a:pt x="5655" y="875"/>
                  <a:pt x="5812" y="844"/>
                  <a:pt x="5999" y="844"/>
                </a:cubicBezTo>
                <a:cubicBezTo>
                  <a:pt x="6187" y="813"/>
                  <a:pt x="6374" y="813"/>
                  <a:pt x="6562" y="813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xmlns="" id="{1E623430-B680-44F0-84A3-772EFBE39558}"/>
              </a:ext>
            </a:extLst>
          </p:cNvPr>
          <p:cNvSpPr txBox="1"/>
          <p:nvPr/>
        </p:nvSpPr>
        <p:spPr>
          <a:xfrm>
            <a:off x="1382198" y="192755"/>
            <a:ext cx="57007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5.6</a:t>
            </a:r>
          </a:p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exa Bold" charset="0"/>
                <a:ea typeface="Nexa Bold" charset="0"/>
                <a:cs typeface="Nexa Bold" charset="0"/>
              </a:rPr>
              <a:t>資料顯示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exa Bold" charset="0"/>
                <a:ea typeface="Nexa Bold" charset="0"/>
                <a:cs typeface="Nexa Bold" charset="0"/>
              </a:rPr>
              <a:t> 設計規格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Nexa Bold" charset="0"/>
              <a:ea typeface="Nexa Bold" charset="0"/>
              <a:cs typeface="Nexa Bold" charset="0"/>
            </a:endParaRPr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xmlns="" id="{13373BFC-54DF-4A9C-8039-234EDF52B739}"/>
              </a:ext>
            </a:extLst>
          </p:cNvPr>
          <p:cNvSpPr/>
          <p:nvPr/>
        </p:nvSpPr>
        <p:spPr>
          <a:xfrm>
            <a:off x="358346" y="358346"/>
            <a:ext cx="679622" cy="679622"/>
          </a:xfrm>
          <a:prstGeom prst="rect">
            <a:avLst/>
          </a:prstGeom>
          <a:solidFill>
            <a:srgbClr val="FF9F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5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987184B5-7C24-453E-BDBA-2FAFA778174F}"/>
              </a:ext>
            </a:extLst>
          </p:cNvPr>
          <p:cNvSpPr/>
          <p:nvPr/>
        </p:nvSpPr>
        <p:spPr>
          <a:xfrm>
            <a:off x="5266551" y="310032"/>
            <a:ext cx="6247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依照排序的資料分頁顯示。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E3F644C4-59AF-4053-9F67-24C9CFA346F8}"/>
              </a:ext>
            </a:extLst>
          </p:cNvPr>
          <p:cNvSpPr/>
          <p:nvPr/>
        </p:nvSpPr>
        <p:spPr>
          <a:xfrm>
            <a:off x="378375" y="2164155"/>
            <a:ext cx="3680012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輸入：無</a:t>
            </a:r>
          </a:p>
          <a:p>
            <a:pPr marL="285750" indent="-285750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輸出：愈顯示的資料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BA5E26D5-BC38-4BC5-9627-1BEA28E632AF}"/>
              </a:ext>
            </a:extLst>
          </p:cNvPr>
          <p:cNvSpPr/>
          <p:nvPr/>
        </p:nvSpPr>
        <p:spPr>
          <a:xfrm>
            <a:off x="4198326" y="2129428"/>
            <a:ext cx="4161889" cy="2536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演算法：尋找資料使用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Sequential Search</a:t>
            </a: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層次結構：為輸入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輸出層。</a:t>
            </a: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性能：資料量多時，因時間複雜度平均為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O((N+1)/2)</a:t>
            </a: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，較消耗時間。</a:t>
            </a: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Function</a:t>
            </a: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22" name="TextBox 34">
            <a:extLst>
              <a:ext uri="{FF2B5EF4-FFF2-40B4-BE49-F238E27FC236}">
                <a16:creationId xmlns:a16="http://schemas.microsoft.com/office/drawing/2014/main" xmlns="" id="{CEFAD3A7-E3C3-49C0-A8DA-3CABD8E0E9A9}"/>
              </a:ext>
            </a:extLst>
          </p:cNvPr>
          <p:cNvSpPr txBox="1"/>
          <p:nvPr/>
        </p:nvSpPr>
        <p:spPr>
          <a:xfrm>
            <a:off x="9074848" y="1477190"/>
            <a:ext cx="22076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dirty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5.6.3 </a:t>
            </a:r>
            <a:r>
              <a:rPr lang="zh-CN" altLang="en-US" sz="3000" dirty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互動圖</a:t>
            </a:r>
            <a:endParaRPr lang="zh-TW" altLang="en-US" sz="3000" dirty="0">
              <a:solidFill>
                <a:srgbClr val="FF9F1B"/>
              </a:solidFill>
              <a:latin typeface="Nexa Bold" charset="0"/>
              <a:ea typeface="Nexa Bold" charset="0"/>
              <a:cs typeface="Nexa Bold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27292132-867F-4EE7-95B8-F0326FAF1B7D}"/>
              </a:ext>
            </a:extLst>
          </p:cNvPr>
          <p:cNvSpPr txBox="1"/>
          <p:nvPr/>
        </p:nvSpPr>
        <p:spPr>
          <a:xfrm>
            <a:off x="11353067" y="2458672"/>
            <a:ext cx="461665" cy="183389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類別圖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xmlns="" id="{871A5480-7CFD-4C01-B828-29910A550665}"/>
              </a:ext>
            </a:extLst>
          </p:cNvPr>
          <p:cNvSpPr txBox="1"/>
          <p:nvPr/>
        </p:nvSpPr>
        <p:spPr>
          <a:xfrm>
            <a:off x="11514083" y="5115758"/>
            <a:ext cx="461665" cy="183389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互動圖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5B4CA804-1D23-48D2-9D78-98D84BE7EE9A}"/>
              </a:ext>
            </a:extLst>
          </p:cNvPr>
          <p:cNvSpPr/>
          <p:nvPr/>
        </p:nvSpPr>
        <p:spPr>
          <a:xfrm>
            <a:off x="4383396" y="4538736"/>
            <a:ext cx="4691452" cy="1705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ViewAll():</a:t>
            </a: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看所有行程。</a:t>
            </a: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zh-TW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ViewClass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():</a:t>
            </a: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依照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class</a:t>
            </a: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來找行程。</a:t>
            </a: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zh-TW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ViewToday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():</a:t>
            </a: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找今天所有進行中的行程。</a:t>
            </a: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zh-TW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sortWhat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():</a:t>
            </a: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子畫面，可以排序行程。</a:t>
            </a:r>
          </a:p>
        </p:txBody>
      </p:sp>
      <p:sp>
        <p:nvSpPr>
          <p:cNvPr id="27" name="TextBox 34">
            <a:extLst>
              <a:ext uri="{FF2B5EF4-FFF2-40B4-BE49-F238E27FC236}">
                <a16:creationId xmlns:a16="http://schemas.microsoft.com/office/drawing/2014/main" xmlns="" id="{37770783-8FAA-4607-A40B-CC5E03E69EA5}"/>
              </a:ext>
            </a:extLst>
          </p:cNvPr>
          <p:cNvSpPr txBox="1"/>
          <p:nvPr/>
        </p:nvSpPr>
        <p:spPr>
          <a:xfrm>
            <a:off x="135696" y="1537548"/>
            <a:ext cx="41312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dirty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5.6.1</a:t>
            </a:r>
            <a:r>
              <a:rPr lang="zh-TW" altLang="en-US" sz="3000" dirty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資料顯示 </a:t>
            </a:r>
            <a:r>
              <a:rPr lang="zh-CN" altLang="en-US" sz="3000" dirty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介面描述</a:t>
            </a:r>
            <a:endParaRPr lang="zh-TW" altLang="en-US" sz="3000" dirty="0">
              <a:solidFill>
                <a:srgbClr val="FF9F1B"/>
              </a:solidFill>
              <a:latin typeface="Nexa Bold" charset="0"/>
              <a:ea typeface="Nexa Bold" charset="0"/>
              <a:cs typeface="Nexa Bold" charset="0"/>
            </a:endParaRPr>
          </a:p>
        </p:txBody>
      </p:sp>
      <p:sp>
        <p:nvSpPr>
          <p:cNvPr id="28" name="TextBox 34">
            <a:extLst>
              <a:ext uri="{FF2B5EF4-FFF2-40B4-BE49-F238E27FC236}">
                <a16:creationId xmlns:a16="http://schemas.microsoft.com/office/drawing/2014/main" xmlns="" id="{18D748BE-3943-40D8-9C2E-76E3C914E30E}"/>
              </a:ext>
            </a:extLst>
          </p:cNvPr>
          <p:cNvSpPr txBox="1"/>
          <p:nvPr/>
        </p:nvSpPr>
        <p:spPr>
          <a:xfrm>
            <a:off x="4198326" y="1511284"/>
            <a:ext cx="41312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dirty="0">
                <a:latin typeface="Nexa Bold" charset="0"/>
                <a:ea typeface="Nexa Bold" charset="0"/>
                <a:cs typeface="Nexa Bold" charset="0"/>
              </a:rPr>
              <a:t>5.6.2</a:t>
            </a:r>
            <a:r>
              <a:rPr lang="zh-TW" altLang="en-US" sz="3000" dirty="0">
                <a:latin typeface="Nexa Bold" charset="0"/>
                <a:ea typeface="Nexa Bold" charset="0"/>
                <a:cs typeface="Nexa Bold" charset="0"/>
              </a:rPr>
              <a:t>資料顯示 </a:t>
            </a:r>
            <a:r>
              <a:rPr lang="zh-CN" altLang="en-US" sz="3000" dirty="0">
                <a:latin typeface="Nexa Bold" charset="0"/>
                <a:ea typeface="Nexa Bold" charset="0"/>
                <a:cs typeface="Nexa Bold" charset="0"/>
              </a:rPr>
              <a:t>運作說明</a:t>
            </a:r>
            <a:endParaRPr lang="zh-TW" altLang="en-US" sz="3000" dirty="0">
              <a:latin typeface="Nexa Bold" charset="0"/>
              <a:ea typeface="Nexa Bold" charset="0"/>
              <a:cs typeface="Nexa Bold" charset="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xmlns="" id="{C2186A5D-499F-48D3-87DC-1FE2B921F80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158507" y="2129428"/>
            <a:ext cx="2194560" cy="2256790"/>
          </a:xfrm>
          <a:prstGeom prst="rect">
            <a:avLst/>
          </a:prstGeom>
        </p:spPr>
      </p:pic>
      <p:pic>
        <p:nvPicPr>
          <p:cNvPr id="19" name="Picture 2" descr="ãGIFãçåçæå°çµæ">
            <a:extLst>
              <a:ext uri="{FF2B5EF4-FFF2-40B4-BE49-F238E27FC236}">
                <a16:creationId xmlns:a16="http://schemas.microsoft.com/office/drawing/2014/main" xmlns="" id="{2F0192CC-3422-4D60-B1D2-C74EA1B9021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61" y="4643134"/>
            <a:ext cx="2214866" cy="22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字方塊 22"/>
          <p:cNvSpPr txBox="1"/>
          <p:nvPr/>
        </p:nvSpPr>
        <p:spPr>
          <a:xfrm>
            <a:off x="11353799" y="125076"/>
            <a:ext cx="9963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400" dirty="0" smtClean="0"/>
              <a:t>14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398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333B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32589" y="1688870"/>
            <a:ext cx="43268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spc="600" dirty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1.	</a:t>
            </a:r>
            <a:r>
              <a:rPr lang="zh-TW" altLang="en-US" sz="4000" spc="600" dirty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修訂版本記錄</a:t>
            </a:r>
            <a:endParaRPr lang="en-US" sz="4000" spc="600" dirty="0">
              <a:solidFill>
                <a:schemeClr val="bg1"/>
              </a:solidFill>
              <a:latin typeface="Nexa Bold" charset="0"/>
              <a:ea typeface="Nexa Bold" charset="0"/>
              <a:cs typeface="Nexa Bold" charset="0"/>
            </a:endParaRPr>
          </a:p>
        </p:txBody>
      </p:sp>
      <p:sp>
        <p:nvSpPr>
          <p:cNvPr id="9" name="Cross 8"/>
          <p:cNvSpPr/>
          <p:nvPr/>
        </p:nvSpPr>
        <p:spPr>
          <a:xfrm rot="2700000">
            <a:off x="5675111" y="2884140"/>
            <a:ext cx="841778" cy="841778"/>
          </a:xfrm>
          <a:prstGeom prst="plus">
            <a:avLst>
              <a:gd name="adj" fmla="val 42630"/>
            </a:avLst>
          </a:prstGeom>
          <a:solidFill>
            <a:srgbClr val="FF9F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788204" y="6044328"/>
            <a:ext cx="385592" cy="0"/>
          </a:xfrm>
          <a:prstGeom prst="line">
            <a:avLst/>
          </a:prstGeom>
          <a:ln>
            <a:solidFill>
              <a:srgbClr val="FF9F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100604" y="6044328"/>
            <a:ext cx="385592" cy="0"/>
          </a:xfrm>
          <a:prstGeom prst="line">
            <a:avLst/>
          </a:prstGeom>
          <a:ln>
            <a:solidFill>
              <a:srgbClr val="FF9F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6"/>
          <p:cNvSpPr txBox="1"/>
          <p:nvPr/>
        </p:nvSpPr>
        <p:spPr>
          <a:xfrm>
            <a:off x="2156464" y="420553"/>
            <a:ext cx="7879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5400" spc="600" dirty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報告主題：設計規格書</a:t>
            </a:r>
            <a:endParaRPr lang="en-US" sz="5400" spc="600" dirty="0">
              <a:solidFill>
                <a:schemeClr val="bg1"/>
              </a:solidFill>
              <a:latin typeface="Nexa Bold" charset="0"/>
              <a:ea typeface="Nexa Bold" charset="0"/>
              <a:cs typeface="Nex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38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2">
            <a:extLst>
              <a:ext uri="{FF2B5EF4-FFF2-40B4-BE49-F238E27FC236}">
                <a16:creationId xmlns:a16="http://schemas.microsoft.com/office/drawing/2014/main" xmlns="" id="{B21585B5-7E34-4CCF-B863-AAB89E07B454}"/>
              </a:ext>
            </a:extLst>
          </p:cNvPr>
          <p:cNvSpPr/>
          <p:nvPr/>
        </p:nvSpPr>
        <p:spPr>
          <a:xfrm rot="2700000">
            <a:off x="3684764" y="-2479261"/>
            <a:ext cx="4822472" cy="4822472"/>
          </a:xfrm>
          <a:prstGeom prst="rect">
            <a:avLst/>
          </a:prstGeom>
          <a:noFill/>
          <a:ln w="3810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537406" y="501364"/>
            <a:ext cx="365154" cy="407098"/>
          </a:xfrm>
          <a:custGeom>
            <a:avLst/>
            <a:gdLst>
              <a:gd name="T0" fmla="*/ 6562 w 9250"/>
              <a:gd name="T1" fmla="*/ 813 h 10313"/>
              <a:gd name="T2" fmla="*/ 8874 w 9250"/>
              <a:gd name="T3" fmla="*/ 1313 h 10313"/>
              <a:gd name="T4" fmla="*/ 8874 w 9250"/>
              <a:gd name="T5" fmla="*/ 1531 h 10313"/>
              <a:gd name="T6" fmla="*/ 7593 w 9250"/>
              <a:gd name="T7" fmla="*/ 1406 h 10313"/>
              <a:gd name="T8" fmla="*/ 4999 w 9250"/>
              <a:gd name="T9" fmla="*/ 1781 h 10313"/>
              <a:gd name="T10" fmla="*/ 3938 w 9250"/>
              <a:gd name="T11" fmla="*/ 4438 h 10313"/>
              <a:gd name="T12" fmla="*/ 2406 w 9250"/>
              <a:gd name="T13" fmla="*/ 7624 h 10313"/>
              <a:gd name="T14" fmla="*/ 2000 w 9250"/>
              <a:gd name="T15" fmla="*/ 9187 h 10313"/>
              <a:gd name="T16" fmla="*/ 3219 w 9250"/>
              <a:gd name="T17" fmla="*/ 8280 h 10313"/>
              <a:gd name="T18" fmla="*/ 4375 w 9250"/>
              <a:gd name="T19" fmla="*/ 6562 h 10313"/>
              <a:gd name="T20" fmla="*/ 5030 w 9250"/>
              <a:gd name="T21" fmla="*/ 5468 h 10313"/>
              <a:gd name="T22" fmla="*/ 5280 w 9250"/>
              <a:gd name="T23" fmla="*/ 5343 h 10313"/>
              <a:gd name="T24" fmla="*/ 5030 w 9250"/>
              <a:gd name="T25" fmla="*/ 5999 h 10313"/>
              <a:gd name="T26" fmla="*/ 3313 w 9250"/>
              <a:gd name="T27" fmla="*/ 8749 h 10313"/>
              <a:gd name="T28" fmla="*/ 1813 w 9250"/>
              <a:gd name="T29" fmla="*/ 10312 h 10313"/>
              <a:gd name="T30" fmla="*/ 750 w 9250"/>
              <a:gd name="T31" fmla="*/ 9780 h 10313"/>
              <a:gd name="T32" fmla="*/ 0 w 9250"/>
              <a:gd name="T33" fmla="*/ 8968 h 10313"/>
              <a:gd name="T34" fmla="*/ 625 w 9250"/>
              <a:gd name="T35" fmla="*/ 7249 h 10313"/>
              <a:gd name="T36" fmla="*/ 1969 w 9250"/>
              <a:gd name="T37" fmla="*/ 4500 h 10313"/>
              <a:gd name="T38" fmla="*/ 3250 w 9250"/>
              <a:gd name="T39" fmla="*/ 1906 h 10313"/>
              <a:gd name="T40" fmla="*/ 1625 w 9250"/>
              <a:gd name="T41" fmla="*/ 1813 h 10313"/>
              <a:gd name="T42" fmla="*/ 969 w 9250"/>
              <a:gd name="T43" fmla="*/ 1188 h 10313"/>
              <a:gd name="T44" fmla="*/ 1063 w 9250"/>
              <a:gd name="T45" fmla="*/ 688 h 10313"/>
              <a:gd name="T46" fmla="*/ 1219 w 9250"/>
              <a:gd name="T47" fmla="*/ 563 h 10313"/>
              <a:gd name="T48" fmla="*/ 1437 w 9250"/>
              <a:gd name="T49" fmla="*/ 969 h 10313"/>
              <a:gd name="T50" fmla="*/ 2594 w 9250"/>
              <a:gd name="T51" fmla="*/ 1188 h 10313"/>
              <a:gd name="T52" fmla="*/ 3750 w 9250"/>
              <a:gd name="T53" fmla="*/ 594 h 10313"/>
              <a:gd name="T54" fmla="*/ 3656 w 9250"/>
              <a:gd name="T55" fmla="*/ 219 h 10313"/>
              <a:gd name="T56" fmla="*/ 3625 w 9250"/>
              <a:gd name="T57" fmla="*/ 31 h 10313"/>
              <a:gd name="T58" fmla="*/ 4250 w 9250"/>
              <a:gd name="T59" fmla="*/ 62 h 10313"/>
              <a:gd name="T60" fmla="*/ 4780 w 9250"/>
              <a:gd name="T61" fmla="*/ 531 h 10313"/>
              <a:gd name="T62" fmla="*/ 5124 w 9250"/>
              <a:gd name="T63" fmla="*/ 938 h 10313"/>
              <a:gd name="T64" fmla="*/ 5999 w 9250"/>
              <a:gd name="T65" fmla="*/ 844 h 10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9250" h="10313">
                <a:moveTo>
                  <a:pt x="6562" y="813"/>
                </a:moveTo>
                <a:lnTo>
                  <a:pt x="6562" y="813"/>
                </a:lnTo>
                <a:cubicBezTo>
                  <a:pt x="7062" y="813"/>
                  <a:pt x="7530" y="875"/>
                  <a:pt x="7937" y="969"/>
                </a:cubicBezTo>
                <a:cubicBezTo>
                  <a:pt x="8312" y="1094"/>
                  <a:pt x="8624" y="1188"/>
                  <a:pt x="8874" y="1313"/>
                </a:cubicBezTo>
                <a:cubicBezTo>
                  <a:pt x="9093" y="1438"/>
                  <a:pt x="9218" y="1531"/>
                  <a:pt x="9218" y="1594"/>
                </a:cubicBezTo>
                <a:cubicBezTo>
                  <a:pt x="9249" y="1656"/>
                  <a:pt x="9124" y="1625"/>
                  <a:pt x="8874" y="1531"/>
                </a:cubicBezTo>
                <a:cubicBezTo>
                  <a:pt x="8655" y="1438"/>
                  <a:pt x="8437" y="1375"/>
                  <a:pt x="8249" y="1375"/>
                </a:cubicBezTo>
                <a:cubicBezTo>
                  <a:pt x="8062" y="1375"/>
                  <a:pt x="7843" y="1375"/>
                  <a:pt x="7593" y="1406"/>
                </a:cubicBezTo>
                <a:cubicBezTo>
                  <a:pt x="7312" y="1469"/>
                  <a:pt x="6999" y="1500"/>
                  <a:pt x="6593" y="1594"/>
                </a:cubicBezTo>
                <a:cubicBezTo>
                  <a:pt x="6187" y="1656"/>
                  <a:pt x="5655" y="1719"/>
                  <a:pt x="4999" y="1781"/>
                </a:cubicBezTo>
                <a:cubicBezTo>
                  <a:pt x="4968" y="2063"/>
                  <a:pt x="4843" y="2438"/>
                  <a:pt x="4624" y="2906"/>
                </a:cubicBezTo>
                <a:cubicBezTo>
                  <a:pt x="4438" y="3375"/>
                  <a:pt x="4188" y="3875"/>
                  <a:pt x="3938" y="4438"/>
                </a:cubicBezTo>
                <a:cubicBezTo>
                  <a:pt x="3656" y="4969"/>
                  <a:pt x="3406" y="5530"/>
                  <a:pt x="3125" y="6093"/>
                </a:cubicBezTo>
                <a:cubicBezTo>
                  <a:pt x="2844" y="6655"/>
                  <a:pt x="2594" y="7155"/>
                  <a:pt x="2406" y="7624"/>
                </a:cubicBezTo>
                <a:cubicBezTo>
                  <a:pt x="2188" y="8093"/>
                  <a:pt x="2031" y="8468"/>
                  <a:pt x="1938" y="8749"/>
                </a:cubicBezTo>
                <a:cubicBezTo>
                  <a:pt x="1875" y="9030"/>
                  <a:pt x="1875" y="9187"/>
                  <a:pt x="2000" y="9187"/>
                </a:cubicBezTo>
                <a:cubicBezTo>
                  <a:pt x="2188" y="9187"/>
                  <a:pt x="2375" y="9093"/>
                  <a:pt x="2594" y="8937"/>
                </a:cubicBezTo>
                <a:cubicBezTo>
                  <a:pt x="2781" y="8749"/>
                  <a:pt x="3000" y="8562"/>
                  <a:pt x="3219" y="8280"/>
                </a:cubicBezTo>
                <a:cubicBezTo>
                  <a:pt x="3406" y="8030"/>
                  <a:pt x="3625" y="7749"/>
                  <a:pt x="3844" y="7437"/>
                </a:cubicBezTo>
                <a:cubicBezTo>
                  <a:pt x="4031" y="7124"/>
                  <a:pt x="4219" y="6843"/>
                  <a:pt x="4375" y="6562"/>
                </a:cubicBezTo>
                <a:cubicBezTo>
                  <a:pt x="4563" y="6280"/>
                  <a:pt x="4687" y="6062"/>
                  <a:pt x="4811" y="5843"/>
                </a:cubicBezTo>
                <a:cubicBezTo>
                  <a:pt x="4905" y="5655"/>
                  <a:pt x="4999" y="5530"/>
                  <a:pt x="5030" y="5468"/>
                </a:cubicBezTo>
                <a:cubicBezTo>
                  <a:pt x="5062" y="5437"/>
                  <a:pt x="5124" y="5374"/>
                  <a:pt x="5155" y="5343"/>
                </a:cubicBezTo>
                <a:cubicBezTo>
                  <a:pt x="5218" y="5343"/>
                  <a:pt x="5249" y="5343"/>
                  <a:pt x="5280" y="5343"/>
                </a:cubicBezTo>
                <a:cubicBezTo>
                  <a:pt x="5312" y="5374"/>
                  <a:pt x="5312" y="5437"/>
                  <a:pt x="5280" y="5562"/>
                </a:cubicBezTo>
                <a:cubicBezTo>
                  <a:pt x="5218" y="5655"/>
                  <a:pt x="5155" y="5812"/>
                  <a:pt x="5030" y="5999"/>
                </a:cubicBezTo>
                <a:cubicBezTo>
                  <a:pt x="4749" y="6405"/>
                  <a:pt x="4469" y="6843"/>
                  <a:pt x="4188" y="7343"/>
                </a:cubicBezTo>
                <a:cubicBezTo>
                  <a:pt x="3906" y="7843"/>
                  <a:pt x="3594" y="8312"/>
                  <a:pt x="3313" y="8749"/>
                </a:cubicBezTo>
                <a:cubicBezTo>
                  <a:pt x="3031" y="9187"/>
                  <a:pt x="2750" y="9562"/>
                  <a:pt x="2500" y="9874"/>
                </a:cubicBezTo>
                <a:cubicBezTo>
                  <a:pt x="2250" y="10155"/>
                  <a:pt x="2000" y="10312"/>
                  <a:pt x="1813" y="10312"/>
                </a:cubicBezTo>
                <a:cubicBezTo>
                  <a:pt x="1719" y="10312"/>
                  <a:pt x="1562" y="10249"/>
                  <a:pt x="1344" y="10155"/>
                </a:cubicBezTo>
                <a:cubicBezTo>
                  <a:pt x="1156" y="10030"/>
                  <a:pt x="938" y="9905"/>
                  <a:pt x="750" y="9780"/>
                </a:cubicBezTo>
                <a:cubicBezTo>
                  <a:pt x="563" y="9624"/>
                  <a:pt x="375" y="9499"/>
                  <a:pt x="219" y="9343"/>
                </a:cubicBezTo>
                <a:cubicBezTo>
                  <a:pt x="94" y="9187"/>
                  <a:pt x="0" y="9062"/>
                  <a:pt x="0" y="8968"/>
                </a:cubicBezTo>
                <a:cubicBezTo>
                  <a:pt x="0" y="8843"/>
                  <a:pt x="63" y="8624"/>
                  <a:pt x="188" y="8312"/>
                </a:cubicBezTo>
                <a:cubicBezTo>
                  <a:pt x="281" y="7999"/>
                  <a:pt x="438" y="7655"/>
                  <a:pt x="625" y="7249"/>
                </a:cubicBezTo>
                <a:cubicBezTo>
                  <a:pt x="813" y="6843"/>
                  <a:pt x="1031" y="6405"/>
                  <a:pt x="1250" y="5937"/>
                </a:cubicBezTo>
                <a:cubicBezTo>
                  <a:pt x="1469" y="5468"/>
                  <a:pt x="1719" y="5000"/>
                  <a:pt x="1969" y="4500"/>
                </a:cubicBezTo>
                <a:cubicBezTo>
                  <a:pt x="2219" y="4031"/>
                  <a:pt x="2438" y="3563"/>
                  <a:pt x="2656" y="3125"/>
                </a:cubicBezTo>
                <a:cubicBezTo>
                  <a:pt x="2875" y="2688"/>
                  <a:pt x="3094" y="2281"/>
                  <a:pt x="3250" y="1906"/>
                </a:cubicBezTo>
                <a:cubicBezTo>
                  <a:pt x="2875" y="1938"/>
                  <a:pt x="2531" y="1938"/>
                  <a:pt x="2250" y="1938"/>
                </a:cubicBezTo>
                <a:cubicBezTo>
                  <a:pt x="1969" y="1906"/>
                  <a:pt x="1750" y="1875"/>
                  <a:pt x="1625" y="1813"/>
                </a:cubicBezTo>
                <a:cubicBezTo>
                  <a:pt x="1406" y="1750"/>
                  <a:pt x="1250" y="1625"/>
                  <a:pt x="1156" y="1531"/>
                </a:cubicBezTo>
                <a:cubicBezTo>
                  <a:pt x="1063" y="1406"/>
                  <a:pt x="1000" y="1313"/>
                  <a:pt x="969" y="1188"/>
                </a:cubicBezTo>
                <a:cubicBezTo>
                  <a:pt x="969" y="1094"/>
                  <a:pt x="969" y="1000"/>
                  <a:pt x="969" y="906"/>
                </a:cubicBezTo>
                <a:cubicBezTo>
                  <a:pt x="1000" y="844"/>
                  <a:pt x="1031" y="750"/>
                  <a:pt x="1063" y="688"/>
                </a:cubicBezTo>
                <a:cubicBezTo>
                  <a:pt x="1063" y="656"/>
                  <a:pt x="1094" y="625"/>
                  <a:pt x="1125" y="594"/>
                </a:cubicBezTo>
                <a:cubicBezTo>
                  <a:pt x="1156" y="594"/>
                  <a:pt x="1188" y="563"/>
                  <a:pt x="1219" y="563"/>
                </a:cubicBezTo>
                <a:cubicBezTo>
                  <a:pt x="1281" y="563"/>
                  <a:pt x="1313" y="563"/>
                  <a:pt x="1375" y="563"/>
                </a:cubicBezTo>
                <a:cubicBezTo>
                  <a:pt x="1313" y="750"/>
                  <a:pt x="1344" y="875"/>
                  <a:pt x="1437" y="969"/>
                </a:cubicBezTo>
                <a:cubicBezTo>
                  <a:pt x="1531" y="1063"/>
                  <a:pt x="1656" y="1125"/>
                  <a:pt x="1875" y="1156"/>
                </a:cubicBezTo>
                <a:cubicBezTo>
                  <a:pt x="2063" y="1188"/>
                  <a:pt x="2313" y="1219"/>
                  <a:pt x="2594" y="1188"/>
                </a:cubicBezTo>
                <a:cubicBezTo>
                  <a:pt x="2906" y="1188"/>
                  <a:pt x="3219" y="1156"/>
                  <a:pt x="3594" y="1125"/>
                </a:cubicBezTo>
                <a:cubicBezTo>
                  <a:pt x="3719" y="844"/>
                  <a:pt x="3750" y="688"/>
                  <a:pt x="3750" y="594"/>
                </a:cubicBezTo>
                <a:cubicBezTo>
                  <a:pt x="3750" y="500"/>
                  <a:pt x="3750" y="438"/>
                  <a:pt x="3719" y="375"/>
                </a:cubicBezTo>
                <a:cubicBezTo>
                  <a:pt x="3719" y="313"/>
                  <a:pt x="3688" y="250"/>
                  <a:pt x="3656" y="219"/>
                </a:cubicBezTo>
                <a:cubicBezTo>
                  <a:pt x="3625" y="156"/>
                  <a:pt x="3594" y="125"/>
                  <a:pt x="3563" y="94"/>
                </a:cubicBezTo>
                <a:cubicBezTo>
                  <a:pt x="3500" y="62"/>
                  <a:pt x="3531" y="31"/>
                  <a:pt x="3625" y="31"/>
                </a:cubicBezTo>
                <a:cubicBezTo>
                  <a:pt x="3719" y="0"/>
                  <a:pt x="3844" y="0"/>
                  <a:pt x="4000" y="0"/>
                </a:cubicBezTo>
                <a:cubicBezTo>
                  <a:pt x="4063" y="0"/>
                  <a:pt x="4156" y="31"/>
                  <a:pt x="4250" y="62"/>
                </a:cubicBezTo>
                <a:cubicBezTo>
                  <a:pt x="4344" y="94"/>
                  <a:pt x="4438" y="156"/>
                  <a:pt x="4531" y="219"/>
                </a:cubicBezTo>
                <a:cubicBezTo>
                  <a:pt x="4624" y="313"/>
                  <a:pt x="4687" y="406"/>
                  <a:pt x="4780" y="531"/>
                </a:cubicBezTo>
                <a:cubicBezTo>
                  <a:pt x="4874" y="625"/>
                  <a:pt x="4936" y="781"/>
                  <a:pt x="4999" y="969"/>
                </a:cubicBezTo>
                <a:cubicBezTo>
                  <a:pt x="4999" y="969"/>
                  <a:pt x="5062" y="969"/>
                  <a:pt x="5124" y="938"/>
                </a:cubicBezTo>
                <a:cubicBezTo>
                  <a:pt x="5218" y="938"/>
                  <a:pt x="5343" y="906"/>
                  <a:pt x="5499" y="906"/>
                </a:cubicBezTo>
                <a:cubicBezTo>
                  <a:pt x="5655" y="875"/>
                  <a:pt x="5812" y="844"/>
                  <a:pt x="5999" y="844"/>
                </a:cubicBezTo>
                <a:cubicBezTo>
                  <a:pt x="6187" y="813"/>
                  <a:pt x="6374" y="813"/>
                  <a:pt x="6562" y="813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xmlns="" id="{1E623430-B680-44F0-84A3-772EFBE39558}"/>
              </a:ext>
            </a:extLst>
          </p:cNvPr>
          <p:cNvSpPr txBox="1"/>
          <p:nvPr/>
        </p:nvSpPr>
        <p:spPr>
          <a:xfrm>
            <a:off x="1382198" y="192755"/>
            <a:ext cx="57007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5.7</a:t>
            </a:r>
          </a:p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exa Bold" charset="0"/>
                <a:ea typeface="Nexa Bold" charset="0"/>
                <a:cs typeface="Nexa Bold" charset="0"/>
              </a:rPr>
              <a:t>音樂撥放器 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exa Bold" charset="0"/>
                <a:ea typeface="Nexa Bold" charset="0"/>
                <a:cs typeface="Nexa Bold" charset="0"/>
              </a:rPr>
              <a:t>設計規格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Nexa Bold" charset="0"/>
              <a:ea typeface="Nexa Bold" charset="0"/>
              <a:cs typeface="Nexa Bold" charset="0"/>
            </a:endParaRPr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xmlns="" id="{13373BFC-54DF-4A9C-8039-234EDF52B739}"/>
              </a:ext>
            </a:extLst>
          </p:cNvPr>
          <p:cNvSpPr/>
          <p:nvPr/>
        </p:nvSpPr>
        <p:spPr>
          <a:xfrm>
            <a:off x="358346" y="358346"/>
            <a:ext cx="679622" cy="679622"/>
          </a:xfrm>
          <a:prstGeom prst="rect">
            <a:avLst/>
          </a:prstGeom>
          <a:solidFill>
            <a:srgbClr val="FF9F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5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987184B5-7C24-453E-BDBA-2FAFA778174F}"/>
              </a:ext>
            </a:extLst>
          </p:cNvPr>
          <p:cNvSpPr/>
          <p:nvPr/>
        </p:nvSpPr>
        <p:spPr>
          <a:xfrm>
            <a:off x="5266551" y="310032"/>
            <a:ext cx="6247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控制音樂大小聲，開始、暫停與結束。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E3F644C4-59AF-4053-9F67-24C9CFA346F8}"/>
              </a:ext>
            </a:extLst>
          </p:cNvPr>
          <p:cNvSpPr/>
          <p:nvPr/>
        </p:nvSpPr>
        <p:spPr>
          <a:xfrm>
            <a:off x="378375" y="2164155"/>
            <a:ext cx="3680012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輸入：音樂檔。</a:t>
            </a:r>
          </a:p>
          <a:p>
            <a:pPr marL="285750" indent="-285750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輸出：音樂。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BA5E26D5-BC38-4BC5-9627-1BEA28E632AF}"/>
              </a:ext>
            </a:extLst>
          </p:cNvPr>
          <p:cNvSpPr/>
          <p:nvPr/>
        </p:nvSpPr>
        <p:spPr>
          <a:xfrm>
            <a:off x="4198326" y="2129428"/>
            <a:ext cx="4161889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限制：需給予音樂檔</a:t>
            </a: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Function</a:t>
            </a: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22" name="TextBox 34">
            <a:extLst>
              <a:ext uri="{FF2B5EF4-FFF2-40B4-BE49-F238E27FC236}">
                <a16:creationId xmlns:a16="http://schemas.microsoft.com/office/drawing/2014/main" xmlns="" id="{CEFAD3A7-E3C3-49C0-A8DA-3CABD8E0E9A9}"/>
              </a:ext>
            </a:extLst>
          </p:cNvPr>
          <p:cNvSpPr txBox="1"/>
          <p:nvPr/>
        </p:nvSpPr>
        <p:spPr>
          <a:xfrm>
            <a:off x="9074848" y="1477190"/>
            <a:ext cx="2074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5.7.3 </a:t>
            </a:r>
            <a:r>
              <a:rPr lang="zh-CN" altLang="en-US" sz="2800" dirty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互動圖</a:t>
            </a:r>
            <a:endParaRPr lang="zh-TW" altLang="en-US" sz="2800" dirty="0">
              <a:solidFill>
                <a:srgbClr val="FF9F1B"/>
              </a:solidFill>
              <a:latin typeface="Nexa Bold" charset="0"/>
              <a:ea typeface="Nexa Bold" charset="0"/>
              <a:cs typeface="Nexa Bold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27292132-867F-4EE7-95B8-F0326FAF1B7D}"/>
              </a:ext>
            </a:extLst>
          </p:cNvPr>
          <p:cNvSpPr txBox="1"/>
          <p:nvPr/>
        </p:nvSpPr>
        <p:spPr>
          <a:xfrm>
            <a:off x="11353067" y="2458672"/>
            <a:ext cx="461665" cy="183389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類別圖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xmlns="" id="{871A5480-7CFD-4C01-B828-29910A550665}"/>
              </a:ext>
            </a:extLst>
          </p:cNvPr>
          <p:cNvSpPr txBox="1"/>
          <p:nvPr/>
        </p:nvSpPr>
        <p:spPr>
          <a:xfrm>
            <a:off x="11514083" y="5115758"/>
            <a:ext cx="461665" cy="183389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互動圖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5B4CA804-1D23-48D2-9D78-98D84BE7EE9A}"/>
              </a:ext>
            </a:extLst>
          </p:cNvPr>
          <p:cNvSpPr/>
          <p:nvPr/>
        </p:nvSpPr>
        <p:spPr>
          <a:xfrm>
            <a:off x="4467055" y="2976635"/>
            <a:ext cx="4691452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Play():</a:t>
            </a: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開始撥放。</a:t>
            </a: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Resume():</a:t>
            </a: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繼續撥放。</a:t>
            </a: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Pause():</a:t>
            </a: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暫停撥放。</a:t>
            </a:r>
          </a:p>
        </p:txBody>
      </p:sp>
      <p:sp>
        <p:nvSpPr>
          <p:cNvPr id="27" name="TextBox 34">
            <a:extLst>
              <a:ext uri="{FF2B5EF4-FFF2-40B4-BE49-F238E27FC236}">
                <a16:creationId xmlns:a16="http://schemas.microsoft.com/office/drawing/2014/main" xmlns="" id="{37770783-8FAA-4607-A40B-CC5E03E69EA5}"/>
              </a:ext>
            </a:extLst>
          </p:cNvPr>
          <p:cNvSpPr txBox="1"/>
          <p:nvPr/>
        </p:nvSpPr>
        <p:spPr>
          <a:xfrm>
            <a:off x="135696" y="1537548"/>
            <a:ext cx="4147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5.7.1</a:t>
            </a:r>
            <a:r>
              <a:rPr lang="zh-TW" altLang="en-US" sz="2800" dirty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音樂撥放器</a:t>
            </a:r>
            <a:r>
              <a:rPr lang="zh-CN" altLang="en-US" sz="2800" dirty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介面描述</a:t>
            </a:r>
            <a:endParaRPr lang="zh-TW" altLang="en-US" sz="2800" dirty="0">
              <a:solidFill>
                <a:srgbClr val="FF9F1B"/>
              </a:solidFill>
              <a:latin typeface="Nexa Bold" charset="0"/>
              <a:ea typeface="Nexa Bold" charset="0"/>
              <a:cs typeface="Nexa Bold" charset="0"/>
            </a:endParaRPr>
          </a:p>
        </p:txBody>
      </p:sp>
      <p:sp>
        <p:nvSpPr>
          <p:cNvPr id="28" name="TextBox 34">
            <a:extLst>
              <a:ext uri="{FF2B5EF4-FFF2-40B4-BE49-F238E27FC236}">
                <a16:creationId xmlns:a16="http://schemas.microsoft.com/office/drawing/2014/main" xmlns="" id="{18D748BE-3943-40D8-9C2E-76E3C914E30E}"/>
              </a:ext>
            </a:extLst>
          </p:cNvPr>
          <p:cNvSpPr txBox="1"/>
          <p:nvPr/>
        </p:nvSpPr>
        <p:spPr>
          <a:xfrm>
            <a:off x="4198326" y="1511284"/>
            <a:ext cx="4147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Nexa Bold" charset="0"/>
                <a:ea typeface="Nexa Bold" charset="0"/>
                <a:cs typeface="Nexa Bold" charset="0"/>
              </a:rPr>
              <a:t>5.7.2</a:t>
            </a:r>
            <a:r>
              <a:rPr lang="zh-TW" altLang="en-US" sz="2800" dirty="0">
                <a:latin typeface="Nexa Bold" charset="0"/>
                <a:ea typeface="Nexa Bold" charset="0"/>
                <a:cs typeface="Nexa Bold" charset="0"/>
              </a:rPr>
              <a:t>音樂撥放器</a:t>
            </a:r>
            <a:r>
              <a:rPr lang="zh-CN" altLang="en-US" sz="2800" dirty="0">
                <a:latin typeface="Nexa Bold" charset="0"/>
                <a:ea typeface="Nexa Bold" charset="0"/>
                <a:cs typeface="Nexa Bold" charset="0"/>
              </a:rPr>
              <a:t>運作說明</a:t>
            </a:r>
            <a:endParaRPr lang="zh-TW" altLang="en-US" sz="2800" dirty="0">
              <a:latin typeface="Nexa Bold" charset="0"/>
              <a:ea typeface="Nexa Bold" charset="0"/>
              <a:cs typeface="Nexa Bold" charset="0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xmlns="" id="{253E2C12-A375-41F0-9146-A053B1B465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996504" y="2031188"/>
            <a:ext cx="2286000" cy="2030095"/>
          </a:xfrm>
          <a:prstGeom prst="rect">
            <a:avLst/>
          </a:prstGeom>
        </p:spPr>
      </p:pic>
      <p:pic>
        <p:nvPicPr>
          <p:cNvPr id="23" name="image26.jpg" descr="C:\Users\user\Downloads\AudioPlayer Sequence diagram.jpg">
            <a:extLst>
              <a:ext uri="{FF2B5EF4-FFF2-40B4-BE49-F238E27FC236}">
                <a16:creationId xmlns:a16="http://schemas.microsoft.com/office/drawing/2014/main" xmlns="" id="{6E211E02-A6D1-4C05-9340-9E02D03BCEF1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8653604" y="4449044"/>
            <a:ext cx="2971800" cy="2127250"/>
          </a:xfrm>
          <a:prstGeom prst="rect">
            <a:avLst/>
          </a:prstGeom>
          <a:ln/>
        </p:spPr>
      </p:pic>
      <p:pic>
        <p:nvPicPr>
          <p:cNvPr id="18" name="Picture 2" descr="ãGIFãçåçæå°çµæ">
            <a:extLst>
              <a:ext uri="{FF2B5EF4-FFF2-40B4-BE49-F238E27FC236}">
                <a16:creationId xmlns:a16="http://schemas.microsoft.com/office/drawing/2014/main" xmlns="" id="{9A4555FA-BD69-478E-B1B5-7B9ADA14630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61" y="4643134"/>
            <a:ext cx="2214866" cy="22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字方塊 23"/>
          <p:cNvSpPr txBox="1"/>
          <p:nvPr/>
        </p:nvSpPr>
        <p:spPr>
          <a:xfrm>
            <a:off x="11353799" y="125076"/>
            <a:ext cx="9963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400" dirty="0" smtClean="0"/>
              <a:t>15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0893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2">
            <a:extLst>
              <a:ext uri="{FF2B5EF4-FFF2-40B4-BE49-F238E27FC236}">
                <a16:creationId xmlns:a16="http://schemas.microsoft.com/office/drawing/2014/main" xmlns="" id="{B21585B5-7E34-4CCF-B863-AAB89E07B454}"/>
              </a:ext>
            </a:extLst>
          </p:cNvPr>
          <p:cNvSpPr/>
          <p:nvPr/>
        </p:nvSpPr>
        <p:spPr>
          <a:xfrm rot="2700000">
            <a:off x="3684764" y="-2479261"/>
            <a:ext cx="4822472" cy="4822472"/>
          </a:xfrm>
          <a:prstGeom prst="rect">
            <a:avLst/>
          </a:prstGeom>
          <a:noFill/>
          <a:ln w="3810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537406" y="501364"/>
            <a:ext cx="365154" cy="407098"/>
          </a:xfrm>
          <a:custGeom>
            <a:avLst/>
            <a:gdLst>
              <a:gd name="T0" fmla="*/ 6562 w 9250"/>
              <a:gd name="T1" fmla="*/ 813 h 10313"/>
              <a:gd name="T2" fmla="*/ 8874 w 9250"/>
              <a:gd name="T3" fmla="*/ 1313 h 10313"/>
              <a:gd name="T4" fmla="*/ 8874 w 9250"/>
              <a:gd name="T5" fmla="*/ 1531 h 10313"/>
              <a:gd name="T6" fmla="*/ 7593 w 9250"/>
              <a:gd name="T7" fmla="*/ 1406 h 10313"/>
              <a:gd name="T8" fmla="*/ 4999 w 9250"/>
              <a:gd name="T9" fmla="*/ 1781 h 10313"/>
              <a:gd name="T10" fmla="*/ 3938 w 9250"/>
              <a:gd name="T11" fmla="*/ 4438 h 10313"/>
              <a:gd name="T12" fmla="*/ 2406 w 9250"/>
              <a:gd name="T13" fmla="*/ 7624 h 10313"/>
              <a:gd name="T14" fmla="*/ 2000 w 9250"/>
              <a:gd name="T15" fmla="*/ 9187 h 10313"/>
              <a:gd name="T16" fmla="*/ 3219 w 9250"/>
              <a:gd name="T17" fmla="*/ 8280 h 10313"/>
              <a:gd name="T18" fmla="*/ 4375 w 9250"/>
              <a:gd name="T19" fmla="*/ 6562 h 10313"/>
              <a:gd name="T20" fmla="*/ 5030 w 9250"/>
              <a:gd name="T21" fmla="*/ 5468 h 10313"/>
              <a:gd name="T22" fmla="*/ 5280 w 9250"/>
              <a:gd name="T23" fmla="*/ 5343 h 10313"/>
              <a:gd name="T24" fmla="*/ 5030 w 9250"/>
              <a:gd name="T25" fmla="*/ 5999 h 10313"/>
              <a:gd name="T26" fmla="*/ 3313 w 9250"/>
              <a:gd name="T27" fmla="*/ 8749 h 10313"/>
              <a:gd name="T28" fmla="*/ 1813 w 9250"/>
              <a:gd name="T29" fmla="*/ 10312 h 10313"/>
              <a:gd name="T30" fmla="*/ 750 w 9250"/>
              <a:gd name="T31" fmla="*/ 9780 h 10313"/>
              <a:gd name="T32" fmla="*/ 0 w 9250"/>
              <a:gd name="T33" fmla="*/ 8968 h 10313"/>
              <a:gd name="T34" fmla="*/ 625 w 9250"/>
              <a:gd name="T35" fmla="*/ 7249 h 10313"/>
              <a:gd name="T36" fmla="*/ 1969 w 9250"/>
              <a:gd name="T37" fmla="*/ 4500 h 10313"/>
              <a:gd name="T38" fmla="*/ 3250 w 9250"/>
              <a:gd name="T39" fmla="*/ 1906 h 10313"/>
              <a:gd name="T40" fmla="*/ 1625 w 9250"/>
              <a:gd name="T41" fmla="*/ 1813 h 10313"/>
              <a:gd name="T42" fmla="*/ 969 w 9250"/>
              <a:gd name="T43" fmla="*/ 1188 h 10313"/>
              <a:gd name="T44" fmla="*/ 1063 w 9250"/>
              <a:gd name="T45" fmla="*/ 688 h 10313"/>
              <a:gd name="T46" fmla="*/ 1219 w 9250"/>
              <a:gd name="T47" fmla="*/ 563 h 10313"/>
              <a:gd name="T48" fmla="*/ 1437 w 9250"/>
              <a:gd name="T49" fmla="*/ 969 h 10313"/>
              <a:gd name="T50" fmla="*/ 2594 w 9250"/>
              <a:gd name="T51" fmla="*/ 1188 h 10313"/>
              <a:gd name="T52" fmla="*/ 3750 w 9250"/>
              <a:gd name="T53" fmla="*/ 594 h 10313"/>
              <a:gd name="T54" fmla="*/ 3656 w 9250"/>
              <a:gd name="T55" fmla="*/ 219 h 10313"/>
              <a:gd name="T56" fmla="*/ 3625 w 9250"/>
              <a:gd name="T57" fmla="*/ 31 h 10313"/>
              <a:gd name="T58" fmla="*/ 4250 w 9250"/>
              <a:gd name="T59" fmla="*/ 62 h 10313"/>
              <a:gd name="T60" fmla="*/ 4780 w 9250"/>
              <a:gd name="T61" fmla="*/ 531 h 10313"/>
              <a:gd name="T62" fmla="*/ 5124 w 9250"/>
              <a:gd name="T63" fmla="*/ 938 h 10313"/>
              <a:gd name="T64" fmla="*/ 5999 w 9250"/>
              <a:gd name="T65" fmla="*/ 844 h 10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9250" h="10313">
                <a:moveTo>
                  <a:pt x="6562" y="813"/>
                </a:moveTo>
                <a:lnTo>
                  <a:pt x="6562" y="813"/>
                </a:lnTo>
                <a:cubicBezTo>
                  <a:pt x="7062" y="813"/>
                  <a:pt x="7530" y="875"/>
                  <a:pt x="7937" y="969"/>
                </a:cubicBezTo>
                <a:cubicBezTo>
                  <a:pt x="8312" y="1094"/>
                  <a:pt x="8624" y="1188"/>
                  <a:pt x="8874" y="1313"/>
                </a:cubicBezTo>
                <a:cubicBezTo>
                  <a:pt x="9093" y="1438"/>
                  <a:pt x="9218" y="1531"/>
                  <a:pt x="9218" y="1594"/>
                </a:cubicBezTo>
                <a:cubicBezTo>
                  <a:pt x="9249" y="1656"/>
                  <a:pt x="9124" y="1625"/>
                  <a:pt x="8874" y="1531"/>
                </a:cubicBezTo>
                <a:cubicBezTo>
                  <a:pt x="8655" y="1438"/>
                  <a:pt x="8437" y="1375"/>
                  <a:pt x="8249" y="1375"/>
                </a:cubicBezTo>
                <a:cubicBezTo>
                  <a:pt x="8062" y="1375"/>
                  <a:pt x="7843" y="1375"/>
                  <a:pt x="7593" y="1406"/>
                </a:cubicBezTo>
                <a:cubicBezTo>
                  <a:pt x="7312" y="1469"/>
                  <a:pt x="6999" y="1500"/>
                  <a:pt x="6593" y="1594"/>
                </a:cubicBezTo>
                <a:cubicBezTo>
                  <a:pt x="6187" y="1656"/>
                  <a:pt x="5655" y="1719"/>
                  <a:pt x="4999" y="1781"/>
                </a:cubicBezTo>
                <a:cubicBezTo>
                  <a:pt x="4968" y="2063"/>
                  <a:pt x="4843" y="2438"/>
                  <a:pt x="4624" y="2906"/>
                </a:cubicBezTo>
                <a:cubicBezTo>
                  <a:pt x="4438" y="3375"/>
                  <a:pt x="4188" y="3875"/>
                  <a:pt x="3938" y="4438"/>
                </a:cubicBezTo>
                <a:cubicBezTo>
                  <a:pt x="3656" y="4969"/>
                  <a:pt x="3406" y="5530"/>
                  <a:pt x="3125" y="6093"/>
                </a:cubicBezTo>
                <a:cubicBezTo>
                  <a:pt x="2844" y="6655"/>
                  <a:pt x="2594" y="7155"/>
                  <a:pt x="2406" y="7624"/>
                </a:cubicBezTo>
                <a:cubicBezTo>
                  <a:pt x="2188" y="8093"/>
                  <a:pt x="2031" y="8468"/>
                  <a:pt x="1938" y="8749"/>
                </a:cubicBezTo>
                <a:cubicBezTo>
                  <a:pt x="1875" y="9030"/>
                  <a:pt x="1875" y="9187"/>
                  <a:pt x="2000" y="9187"/>
                </a:cubicBezTo>
                <a:cubicBezTo>
                  <a:pt x="2188" y="9187"/>
                  <a:pt x="2375" y="9093"/>
                  <a:pt x="2594" y="8937"/>
                </a:cubicBezTo>
                <a:cubicBezTo>
                  <a:pt x="2781" y="8749"/>
                  <a:pt x="3000" y="8562"/>
                  <a:pt x="3219" y="8280"/>
                </a:cubicBezTo>
                <a:cubicBezTo>
                  <a:pt x="3406" y="8030"/>
                  <a:pt x="3625" y="7749"/>
                  <a:pt x="3844" y="7437"/>
                </a:cubicBezTo>
                <a:cubicBezTo>
                  <a:pt x="4031" y="7124"/>
                  <a:pt x="4219" y="6843"/>
                  <a:pt x="4375" y="6562"/>
                </a:cubicBezTo>
                <a:cubicBezTo>
                  <a:pt x="4563" y="6280"/>
                  <a:pt x="4687" y="6062"/>
                  <a:pt x="4811" y="5843"/>
                </a:cubicBezTo>
                <a:cubicBezTo>
                  <a:pt x="4905" y="5655"/>
                  <a:pt x="4999" y="5530"/>
                  <a:pt x="5030" y="5468"/>
                </a:cubicBezTo>
                <a:cubicBezTo>
                  <a:pt x="5062" y="5437"/>
                  <a:pt x="5124" y="5374"/>
                  <a:pt x="5155" y="5343"/>
                </a:cubicBezTo>
                <a:cubicBezTo>
                  <a:pt x="5218" y="5343"/>
                  <a:pt x="5249" y="5343"/>
                  <a:pt x="5280" y="5343"/>
                </a:cubicBezTo>
                <a:cubicBezTo>
                  <a:pt x="5312" y="5374"/>
                  <a:pt x="5312" y="5437"/>
                  <a:pt x="5280" y="5562"/>
                </a:cubicBezTo>
                <a:cubicBezTo>
                  <a:pt x="5218" y="5655"/>
                  <a:pt x="5155" y="5812"/>
                  <a:pt x="5030" y="5999"/>
                </a:cubicBezTo>
                <a:cubicBezTo>
                  <a:pt x="4749" y="6405"/>
                  <a:pt x="4469" y="6843"/>
                  <a:pt x="4188" y="7343"/>
                </a:cubicBezTo>
                <a:cubicBezTo>
                  <a:pt x="3906" y="7843"/>
                  <a:pt x="3594" y="8312"/>
                  <a:pt x="3313" y="8749"/>
                </a:cubicBezTo>
                <a:cubicBezTo>
                  <a:pt x="3031" y="9187"/>
                  <a:pt x="2750" y="9562"/>
                  <a:pt x="2500" y="9874"/>
                </a:cubicBezTo>
                <a:cubicBezTo>
                  <a:pt x="2250" y="10155"/>
                  <a:pt x="2000" y="10312"/>
                  <a:pt x="1813" y="10312"/>
                </a:cubicBezTo>
                <a:cubicBezTo>
                  <a:pt x="1719" y="10312"/>
                  <a:pt x="1562" y="10249"/>
                  <a:pt x="1344" y="10155"/>
                </a:cubicBezTo>
                <a:cubicBezTo>
                  <a:pt x="1156" y="10030"/>
                  <a:pt x="938" y="9905"/>
                  <a:pt x="750" y="9780"/>
                </a:cubicBezTo>
                <a:cubicBezTo>
                  <a:pt x="563" y="9624"/>
                  <a:pt x="375" y="9499"/>
                  <a:pt x="219" y="9343"/>
                </a:cubicBezTo>
                <a:cubicBezTo>
                  <a:pt x="94" y="9187"/>
                  <a:pt x="0" y="9062"/>
                  <a:pt x="0" y="8968"/>
                </a:cubicBezTo>
                <a:cubicBezTo>
                  <a:pt x="0" y="8843"/>
                  <a:pt x="63" y="8624"/>
                  <a:pt x="188" y="8312"/>
                </a:cubicBezTo>
                <a:cubicBezTo>
                  <a:pt x="281" y="7999"/>
                  <a:pt x="438" y="7655"/>
                  <a:pt x="625" y="7249"/>
                </a:cubicBezTo>
                <a:cubicBezTo>
                  <a:pt x="813" y="6843"/>
                  <a:pt x="1031" y="6405"/>
                  <a:pt x="1250" y="5937"/>
                </a:cubicBezTo>
                <a:cubicBezTo>
                  <a:pt x="1469" y="5468"/>
                  <a:pt x="1719" y="5000"/>
                  <a:pt x="1969" y="4500"/>
                </a:cubicBezTo>
                <a:cubicBezTo>
                  <a:pt x="2219" y="4031"/>
                  <a:pt x="2438" y="3563"/>
                  <a:pt x="2656" y="3125"/>
                </a:cubicBezTo>
                <a:cubicBezTo>
                  <a:pt x="2875" y="2688"/>
                  <a:pt x="3094" y="2281"/>
                  <a:pt x="3250" y="1906"/>
                </a:cubicBezTo>
                <a:cubicBezTo>
                  <a:pt x="2875" y="1938"/>
                  <a:pt x="2531" y="1938"/>
                  <a:pt x="2250" y="1938"/>
                </a:cubicBezTo>
                <a:cubicBezTo>
                  <a:pt x="1969" y="1906"/>
                  <a:pt x="1750" y="1875"/>
                  <a:pt x="1625" y="1813"/>
                </a:cubicBezTo>
                <a:cubicBezTo>
                  <a:pt x="1406" y="1750"/>
                  <a:pt x="1250" y="1625"/>
                  <a:pt x="1156" y="1531"/>
                </a:cubicBezTo>
                <a:cubicBezTo>
                  <a:pt x="1063" y="1406"/>
                  <a:pt x="1000" y="1313"/>
                  <a:pt x="969" y="1188"/>
                </a:cubicBezTo>
                <a:cubicBezTo>
                  <a:pt x="969" y="1094"/>
                  <a:pt x="969" y="1000"/>
                  <a:pt x="969" y="906"/>
                </a:cubicBezTo>
                <a:cubicBezTo>
                  <a:pt x="1000" y="844"/>
                  <a:pt x="1031" y="750"/>
                  <a:pt x="1063" y="688"/>
                </a:cubicBezTo>
                <a:cubicBezTo>
                  <a:pt x="1063" y="656"/>
                  <a:pt x="1094" y="625"/>
                  <a:pt x="1125" y="594"/>
                </a:cubicBezTo>
                <a:cubicBezTo>
                  <a:pt x="1156" y="594"/>
                  <a:pt x="1188" y="563"/>
                  <a:pt x="1219" y="563"/>
                </a:cubicBezTo>
                <a:cubicBezTo>
                  <a:pt x="1281" y="563"/>
                  <a:pt x="1313" y="563"/>
                  <a:pt x="1375" y="563"/>
                </a:cubicBezTo>
                <a:cubicBezTo>
                  <a:pt x="1313" y="750"/>
                  <a:pt x="1344" y="875"/>
                  <a:pt x="1437" y="969"/>
                </a:cubicBezTo>
                <a:cubicBezTo>
                  <a:pt x="1531" y="1063"/>
                  <a:pt x="1656" y="1125"/>
                  <a:pt x="1875" y="1156"/>
                </a:cubicBezTo>
                <a:cubicBezTo>
                  <a:pt x="2063" y="1188"/>
                  <a:pt x="2313" y="1219"/>
                  <a:pt x="2594" y="1188"/>
                </a:cubicBezTo>
                <a:cubicBezTo>
                  <a:pt x="2906" y="1188"/>
                  <a:pt x="3219" y="1156"/>
                  <a:pt x="3594" y="1125"/>
                </a:cubicBezTo>
                <a:cubicBezTo>
                  <a:pt x="3719" y="844"/>
                  <a:pt x="3750" y="688"/>
                  <a:pt x="3750" y="594"/>
                </a:cubicBezTo>
                <a:cubicBezTo>
                  <a:pt x="3750" y="500"/>
                  <a:pt x="3750" y="438"/>
                  <a:pt x="3719" y="375"/>
                </a:cubicBezTo>
                <a:cubicBezTo>
                  <a:pt x="3719" y="313"/>
                  <a:pt x="3688" y="250"/>
                  <a:pt x="3656" y="219"/>
                </a:cubicBezTo>
                <a:cubicBezTo>
                  <a:pt x="3625" y="156"/>
                  <a:pt x="3594" y="125"/>
                  <a:pt x="3563" y="94"/>
                </a:cubicBezTo>
                <a:cubicBezTo>
                  <a:pt x="3500" y="62"/>
                  <a:pt x="3531" y="31"/>
                  <a:pt x="3625" y="31"/>
                </a:cubicBezTo>
                <a:cubicBezTo>
                  <a:pt x="3719" y="0"/>
                  <a:pt x="3844" y="0"/>
                  <a:pt x="4000" y="0"/>
                </a:cubicBezTo>
                <a:cubicBezTo>
                  <a:pt x="4063" y="0"/>
                  <a:pt x="4156" y="31"/>
                  <a:pt x="4250" y="62"/>
                </a:cubicBezTo>
                <a:cubicBezTo>
                  <a:pt x="4344" y="94"/>
                  <a:pt x="4438" y="156"/>
                  <a:pt x="4531" y="219"/>
                </a:cubicBezTo>
                <a:cubicBezTo>
                  <a:pt x="4624" y="313"/>
                  <a:pt x="4687" y="406"/>
                  <a:pt x="4780" y="531"/>
                </a:cubicBezTo>
                <a:cubicBezTo>
                  <a:pt x="4874" y="625"/>
                  <a:pt x="4936" y="781"/>
                  <a:pt x="4999" y="969"/>
                </a:cubicBezTo>
                <a:cubicBezTo>
                  <a:pt x="4999" y="969"/>
                  <a:pt x="5062" y="969"/>
                  <a:pt x="5124" y="938"/>
                </a:cubicBezTo>
                <a:cubicBezTo>
                  <a:pt x="5218" y="938"/>
                  <a:pt x="5343" y="906"/>
                  <a:pt x="5499" y="906"/>
                </a:cubicBezTo>
                <a:cubicBezTo>
                  <a:pt x="5655" y="875"/>
                  <a:pt x="5812" y="844"/>
                  <a:pt x="5999" y="844"/>
                </a:cubicBezTo>
                <a:cubicBezTo>
                  <a:pt x="6187" y="813"/>
                  <a:pt x="6374" y="813"/>
                  <a:pt x="6562" y="813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xmlns="" id="{1E623430-B680-44F0-84A3-772EFBE39558}"/>
              </a:ext>
            </a:extLst>
          </p:cNvPr>
          <p:cNvSpPr txBox="1"/>
          <p:nvPr/>
        </p:nvSpPr>
        <p:spPr>
          <a:xfrm>
            <a:off x="1382198" y="192755"/>
            <a:ext cx="57007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5.8</a:t>
            </a:r>
          </a:p>
          <a:p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exa Bold" charset="0"/>
                <a:ea typeface="Nexa Bold" charset="0"/>
                <a:cs typeface="Nexa Bold" charset="0"/>
              </a:rPr>
              <a:t>元件整合條件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Nexa Bold" charset="0"/>
              <a:ea typeface="Nexa Bold" charset="0"/>
              <a:cs typeface="Nexa Bold" charset="0"/>
            </a:endParaRPr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xmlns="" id="{13373BFC-54DF-4A9C-8039-234EDF52B739}"/>
              </a:ext>
            </a:extLst>
          </p:cNvPr>
          <p:cNvSpPr/>
          <p:nvPr/>
        </p:nvSpPr>
        <p:spPr>
          <a:xfrm>
            <a:off x="358346" y="358346"/>
            <a:ext cx="679622" cy="679622"/>
          </a:xfrm>
          <a:prstGeom prst="rect">
            <a:avLst/>
          </a:prstGeom>
          <a:solidFill>
            <a:srgbClr val="FF9F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5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5B4CA804-1D23-48D2-9D78-98D84BE7EE9A}"/>
              </a:ext>
            </a:extLst>
          </p:cNvPr>
          <p:cNvSpPr/>
          <p:nvPr/>
        </p:nvSpPr>
        <p:spPr>
          <a:xfrm>
            <a:off x="1382197" y="1567712"/>
            <a:ext cx="5578439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TW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在同一資料夾底下。</a:t>
            </a: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TW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每個模組內的程式都提供接口讓其他程式呼叫。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F3E26ABD-CAB2-4E71-8008-E7B2F631E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613" y="3826276"/>
            <a:ext cx="5666774" cy="303172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1353799" y="125076"/>
            <a:ext cx="9963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400" dirty="0" smtClean="0"/>
              <a:t>16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572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440209" y="-1023930"/>
            <a:ext cx="3972235" cy="3026232"/>
          </a:xfrm>
          <a:prstGeom prst="rect">
            <a:avLst/>
          </a:prstGeom>
          <a:noFill/>
          <a:ln w="1143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897410" y="358346"/>
            <a:ext cx="32624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5.9</a:t>
            </a:r>
            <a:endParaRPr lang="en-US" sz="4000" dirty="0">
              <a:solidFill>
                <a:srgbClr val="FF9F1B"/>
              </a:solidFill>
              <a:latin typeface="Nexa Bold" charset="0"/>
              <a:ea typeface="Nexa Bold" charset="0"/>
              <a:cs typeface="Nexa Bold" charset="0"/>
            </a:endParaRPr>
          </a:p>
          <a:p>
            <a:r>
              <a:rPr lang="zh-TW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Nexa Bold" charset="0"/>
                <a:ea typeface="Nexa Bold" charset="0"/>
                <a:cs typeface="Nexa Bold" charset="0"/>
              </a:rPr>
              <a:t>軟體介面設計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Nexa Bold" charset="0"/>
              <a:ea typeface="Nexa Bold" charset="0"/>
              <a:cs typeface="Nexa Bold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B0AF6AA9-32A6-4BEC-AC6E-474F36D1DB94}"/>
              </a:ext>
            </a:extLst>
          </p:cNvPr>
          <p:cNvSpPr/>
          <p:nvPr/>
        </p:nvSpPr>
        <p:spPr>
          <a:xfrm>
            <a:off x="212451" y="2826863"/>
            <a:ext cx="459821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依照資料庫結構匯出資料。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須為List型態的DataStruct，內容為：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String workname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DateX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startDate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DateX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endDate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String percent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String status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String Numbering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String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classX</a:t>
            </a:r>
            <a:endParaRPr lang="zh-TW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String work 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String name</a:t>
            </a:r>
            <a:endParaRPr lang="zh-TW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String account</a:t>
            </a:r>
            <a:endParaRPr lang="zh-TW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String passwd</a:t>
            </a:r>
            <a:endParaRPr lang="zh-TW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48B56ECC-AFCF-4313-B3BF-2BADD60103BC}"/>
              </a:ext>
            </a:extLst>
          </p:cNvPr>
          <p:cNvSpPr/>
          <p:nvPr/>
        </p:nvSpPr>
        <p:spPr>
          <a:xfrm>
            <a:off x="3790789" y="2852821"/>
            <a:ext cx="33392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匯入則有帳號以及使用者資料。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匯入後儲存為List型態。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xmlns="" id="{D9F9E400-26C8-4A70-A0D6-F9912D1642B7}"/>
              </a:ext>
            </a:extLst>
          </p:cNvPr>
          <p:cNvPicPr/>
          <p:nvPr/>
        </p:nvPicPr>
        <p:blipFill rotWithShape="1">
          <a:blip r:embed="rId2"/>
          <a:srcRect t="68509"/>
          <a:stretch/>
        </p:blipFill>
        <p:spPr>
          <a:xfrm>
            <a:off x="4536063" y="5615460"/>
            <a:ext cx="1695238" cy="1074737"/>
          </a:xfrm>
          <a:prstGeom prst="rect">
            <a:avLst/>
          </a:prstGeom>
        </p:spPr>
      </p:pic>
      <p:sp>
        <p:nvSpPr>
          <p:cNvPr id="27" name="TextBox 6">
            <a:extLst>
              <a:ext uri="{FF2B5EF4-FFF2-40B4-BE49-F238E27FC236}">
                <a16:creationId xmlns:a16="http://schemas.microsoft.com/office/drawing/2014/main" xmlns="" id="{20E62890-9132-4190-A6E1-0FBCCBF35C98}"/>
              </a:ext>
            </a:extLst>
          </p:cNvPr>
          <p:cNvSpPr txBox="1"/>
          <p:nvPr/>
        </p:nvSpPr>
        <p:spPr>
          <a:xfrm>
            <a:off x="212451" y="2316043"/>
            <a:ext cx="5700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STEP1</a:t>
            </a:r>
          </a:p>
        </p:txBody>
      </p:sp>
      <p:sp>
        <p:nvSpPr>
          <p:cNvPr id="28" name="TextBox 6">
            <a:extLst>
              <a:ext uri="{FF2B5EF4-FFF2-40B4-BE49-F238E27FC236}">
                <a16:creationId xmlns:a16="http://schemas.microsoft.com/office/drawing/2014/main" xmlns="" id="{D67A764B-2F3A-47EF-A2A6-592033E1B387}"/>
              </a:ext>
            </a:extLst>
          </p:cNvPr>
          <p:cNvSpPr txBox="1"/>
          <p:nvPr/>
        </p:nvSpPr>
        <p:spPr>
          <a:xfrm>
            <a:off x="3827619" y="2351050"/>
            <a:ext cx="1786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STEP2</a:t>
            </a:r>
          </a:p>
        </p:txBody>
      </p:sp>
      <p:sp>
        <p:nvSpPr>
          <p:cNvPr id="29" name="TextBox 6">
            <a:extLst>
              <a:ext uri="{FF2B5EF4-FFF2-40B4-BE49-F238E27FC236}">
                <a16:creationId xmlns:a16="http://schemas.microsoft.com/office/drawing/2014/main" xmlns="" id="{20F27F9F-4105-4417-A6D9-1EACC1F7A55C}"/>
              </a:ext>
            </a:extLst>
          </p:cNvPr>
          <p:cNvSpPr txBox="1"/>
          <p:nvPr/>
        </p:nvSpPr>
        <p:spPr>
          <a:xfrm>
            <a:off x="8753577" y="727677"/>
            <a:ext cx="2794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設計規則</a:t>
            </a:r>
            <a:endParaRPr lang="en-US" sz="3200" dirty="0">
              <a:solidFill>
                <a:srgbClr val="FF9F1B"/>
              </a:solidFill>
              <a:latin typeface="Nexa Bold" charset="0"/>
              <a:ea typeface="Nexa Bold" charset="0"/>
              <a:cs typeface="Nexa Bold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7FCBAEED-53C4-48E4-ABE6-9A00EA228E15}"/>
              </a:ext>
            </a:extLst>
          </p:cNvPr>
          <p:cNvSpPr/>
          <p:nvPr/>
        </p:nvSpPr>
        <p:spPr>
          <a:xfrm>
            <a:off x="8159842" y="1312452"/>
            <a:ext cx="455843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lnSpc>
                <a:spcPct val="150000"/>
              </a:lnSpc>
              <a:spcAft>
                <a:spcPts val="0"/>
              </a:spcAft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1. 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保持設計的一致性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/>
            </a:r>
            <a:b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</a:b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2. 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提供重度使用者便捷操作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/>
            </a:r>
            <a:b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</a:b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3. 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適時提供對使用者有意義的回饋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/>
            </a:r>
            <a:b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</a:b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4. 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明確告知使用者動作的狀態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/>
            </a:r>
            <a:b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</a:b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5. 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簡化錯誤的處理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/>
            </a:r>
            <a:b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</a:b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6. 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務必提供可回復的設計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/>
            </a:r>
            <a:b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</a:b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7. 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滿足使用者控制的慾望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/>
            </a:r>
            <a:b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</a:b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8. 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簡化操作，降低使用者記憶需求</a:t>
            </a:r>
            <a:endParaRPr lang="zh-TW" altLang="zh-TW" dirty="0">
              <a:latin typeface="Calibri" panose="020F0502020204030204" pitchFamily="34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845E4E3C-27B3-4D4E-B661-368F734BA8A1}"/>
              </a:ext>
            </a:extLst>
          </p:cNvPr>
          <p:cNvPicPr/>
          <p:nvPr/>
        </p:nvPicPr>
        <p:blipFill rotWithShape="1">
          <a:blip r:embed="rId2"/>
          <a:srcRect b="37989"/>
          <a:stretch/>
        </p:blipFill>
        <p:spPr>
          <a:xfrm>
            <a:off x="4536063" y="3499152"/>
            <a:ext cx="1695238" cy="2116308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11353799" y="125076"/>
            <a:ext cx="9963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400" dirty="0" smtClean="0"/>
              <a:t>17</a:t>
            </a:r>
            <a:endParaRPr kumimoji="1"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B0AF6AA9-32A6-4BEC-AC6E-474F36D1DB94}"/>
              </a:ext>
            </a:extLst>
          </p:cNvPr>
          <p:cNvSpPr/>
          <p:nvPr/>
        </p:nvSpPr>
        <p:spPr>
          <a:xfrm>
            <a:off x="8236840" y="5373087"/>
            <a:ext cx="39722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主要演算法為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sequence sort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。設計方便但平均時間複雜度為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O((n+1)/2)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xmlns="" id="{20E62890-9132-4190-A6E1-0FBCCBF35C98}"/>
              </a:ext>
            </a:extLst>
          </p:cNvPr>
          <p:cNvSpPr txBox="1"/>
          <p:nvPr/>
        </p:nvSpPr>
        <p:spPr>
          <a:xfrm>
            <a:off x="8753577" y="4854319"/>
            <a:ext cx="3586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效能</a:t>
            </a:r>
            <a:r>
              <a:rPr lang="zh-TW" altLang="en-US" sz="3200" dirty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設計</a:t>
            </a:r>
            <a:endParaRPr lang="en-US" sz="3200" dirty="0">
              <a:solidFill>
                <a:srgbClr val="FF9F1B"/>
              </a:solidFill>
              <a:latin typeface="Nexa Bold" charset="0"/>
              <a:ea typeface="Nexa Bold" charset="0"/>
              <a:cs typeface="Nex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34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333B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57015" y="1688870"/>
            <a:ext cx="38779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spc="600" dirty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6</a:t>
            </a:r>
            <a:r>
              <a:rPr lang="en-US" altLang="zh-CN" sz="4000" spc="600" dirty="0" smtClean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.</a:t>
            </a:r>
            <a:r>
              <a:rPr lang="en-US" altLang="zh-TW" sz="4000" spc="600" dirty="0" smtClean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 </a:t>
            </a:r>
            <a:r>
              <a:rPr lang="zh-TW" altLang="en-US" sz="4000" spc="600" dirty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非功能設計</a:t>
            </a:r>
            <a:endParaRPr lang="en-US" sz="4000" spc="600" dirty="0">
              <a:solidFill>
                <a:schemeClr val="bg1"/>
              </a:solidFill>
              <a:latin typeface="Nexa Bold" charset="0"/>
              <a:ea typeface="Nexa Bold" charset="0"/>
              <a:cs typeface="Nexa Bold" charset="0"/>
            </a:endParaRPr>
          </a:p>
        </p:txBody>
      </p:sp>
      <p:sp>
        <p:nvSpPr>
          <p:cNvPr id="9" name="Cross 8"/>
          <p:cNvSpPr/>
          <p:nvPr/>
        </p:nvSpPr>
        <p:spPr>
          <a:xfrm rot="2700000">
            <a:off x="5675111" y="2884140"/>
            <a:ext cx="841778" cy="841778"/>
          </a:xfrm>
          <a:prstGeom prst="plus">
            <a:avLst>
              <a:gd name="adj" fmla="val 42630"/>
            </a:avLst>
          </a:prstGeom>
          <a:solidFill>
            <a:srgbClr val="FF9F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788204" y="6044328"/>
            <a:ext cx="385592" cy="0"/>
          </a:xfrm>
          <a:prstGeom prst="line">
            <a:avLst/>
          </a:prstGeom>
          <a:ln>
            <a:solidFill>
              <a:srgbClr val="FF9F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100604" y="6044328"/>
            <a:ext cx="385592" cy="0"/>
          </a:xfrm>
          <a:prstGeom prst="line">
            <a:avLst/>
          </a:prstGeom>
          <a:ln>
            <a:solidFill>
              <a:srgbClr val="FF9F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20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361254" y="-692051"/>
            <a:ext cx="3972235" cy="3026232"/>
          </a:xfrm>
          <a:prstGeom prst="rect">
            <a:avLst/>
          </a:prstGeom>
          <a:noFill/>
          <a:ln w="1143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51590" y="602456"/>
            <a:ext cx="27494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6</a:t>
            </a:r>
          </a:p>
          <a:p>
            <a:r>
              <a:rPr lang="zh-TW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Nexa Bold" charset="0"/>
                <a:ea typeface="Nexa Bold" charset="0"/>
                <a:cs typeface="Nexa Bold" charset="0"/>
              </a:rPr>
              <a:t>非功能設計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Nexa Bold" charset="0"/>
              <a:ea typeface="Nexa Bold" charset="0"/>
              <a:cs typeface="Nexa Bold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8346" y="6301947"/>
            <a:ext cx="7232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t>Slide / </a:t>
            </a:r>
            <a:r>
              <a:rPr lang="en-US" sz="1000" dirty="0">
                <a:solidFill>
                  <a:schemeClr val="bg1"/>
                </a:solidFill>
                <a:latin typeface="Roboto Thin" charset="0"/>
                <a:ea typeface="Roboto Thin" charset="0"/>
                <a:cs typeface="Roboto Thin" charset="0"/>
              </a:rPr>
              <a:t>01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48B56ECC-AFCF-4313-B3BF-2BADD60103BC}"/>
              </a:ext>
            </a:extLst>
          </p:cNvPr>
          <p:cNvSpPr/>
          <p:nvPr/>
        </p:nvSpPr>
        <p:spPr>
          <a:xfrm>
            <a:off x="894815" y="243112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不支援多人以及網路。</a:t>
            </a:r>
          </a:p>
        </p:txBody>
      </p:sp>
      <p:sp>
        <p:nvSpPr>
          <p:cNvPr id="28" name="TextBox 6">
            <a:extLst>
              <a:ext uri="{FF2B5EF4-FFF2-40B4-BE49-F238E27FC236}">
                <a16:creationId xmlns:a16="http://schemas.microsoft.com/office/drawing/2014/main" xmlns="" id="{D67A764B-2F3A-47EF-A2A6-592033E1B387}"/>
              </a:ext>
            </a:extLst>
          </p:cNvPr>
          <p:cNvSpPr txBox="1"/>
          <p:nvPr/>
        </p:nvSpPr>
        <p:spPr>
          <a:xfrm>
            <a:off x="747034" y="1862704"/>
            <a:ext cx="3128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6.1</a:t>
            </a:r>
            <a:r>
              <a:rPr lang="zh-TW" altLang="en-US" sz="3200" dirty="0" smtClean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安全性</a:t>
            </a:r>
            <a:r>
              <a:rPr lang="zh-TW" altLang="en-US" sz="3200" dirty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設計</a:t>
            </a:r>
            <a:endParaRPr lang="en-US" sz="3200" dirty="0">
              <a:solidFill>
                <a:srgbClr val="FF9F1B"/>
              </a:solidFill>
              <a:latin typeface="Nexa Bold" charset="0"/>
              <a:ea typeface="Nexa Bold" charset="0"/>
              <a:cs typeface="Nexa Bold" charset="0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xmlns="" id="{87264203-B5A7-4A91-A727-27B8C49BF982}"/>
              </a:ext>
            </a:extLst>
          </p:cNvPr>
          <p:cNvSpPr txBox="1"/>
          <p:nvPr/>
        </p:nvSpPr>
        <p:spPr>
          <a:xfrm>
            <a:off x="2932268" y="3496341"/>
            <a:ext cx="3128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6.2</a:t>
            </a:r>
            <a:r>
              <a:rPr lang="zh-TW" altLang="en-US" sz="3200" dirty="0" smtClean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可靠性</a:t>
            </a:r>
            <a:r>
              <a:rPr lang="zh-TW" altLang="en-US" sz="3200" dirty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設計</a:t>
            </a:r>
            <a:endParaRPr lang="en-US" sz="3200" dirty="0">
              <a:solidFill>
                <a:srgbClr val="FF9F1B"/>
              </a:solidFill>
              <a:latin typeface="Nexa Bold" charset="0"/>
              <a:ea typeface="Nexa Bold" charset="0"/>
              <a:cs typeface="Nexa Bold" charset="0"/>
            </a:endParaRP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xmlns="" id="{817A21AA-119C-418C-BBAA-413CDF874BE2}"/>
              </a:ext>
            </a:extLst>
          </p:cNvPr>
          <p:cNvSpPr txBox="1"/>
          <p:nvPr/>
        </p:nvSpPr>
        <p:spPr>
          <a:xfrm>
            <a:off x="6309319" y="2403220"/>
            <a:ext cx="3275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6.3</a:t>
            </a:r>
            <a:r>
              <a:rPr lang="zh-TW" altLang="en-US" sz="3200" dirty="0" smtClean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可</a:t>
            </a:r>
            <a:r>
              <a:rPr lang="zh-TW" altLang="en-US" sz="3200" dirty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維護性設計</a:t>
            </a:r>
            <a:endParaRPr lang="en-US" sz="3200" dirty="0">
              <a:solidFill>
                <a:srgbClr val="FF9F1B"/>
              </a:solidFill>
              <a:latin typeface="Nexa Bold" charset="0"/>
              <a:ea typeface="Nexa Bold" charset="0"/>
              <a:cs typeface="Nexa Bold" charset="0"/>
            </a:endParaRP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xmlns="" id="{1F752032-9F3C-497C-AAC1-8DD04E7A317D}"/>
              </a:ext>
            </a:extLst>
          </p:cNvPr>
          <p:cNvSpPr txBox="1"/>
          <p:nvPr/>
        </p:nvSpPr>
        <p:spPr>
          <a:xfrm>
            <a:off x="8523442" y="4360191"/>
            <a:ext cx="3779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6.4</a:t>
            </a:r>
            <a:r>
              <a:rPr lang="zh-TW" altLang="en-US" sz="3200" dirty="0" smtClean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邏輯</a:t>
            </a:r>
            <a:r>
              <a:rPr lang="zh-TW" altLang="en-US" sz="3200" dirty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資料庫設計</a:t>
            </a:r>
            <a:endParaRPr lang="en-US" sz="3200" dirty="0">
              <a:solidFill>
                <a:srgbClr val="FF9F1B"/>
              </a:solidFill>
              <a:latin typeface="Nexa Bold" charset="0"/>
              <a:ea typeface="Nexa Bold" charset="0"/>
              <a:cs typeface="Nexa Bold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951B0F3E-E646-4C29-985C-5A30B232A99C}"/>
              </a:ext>
            </a:extLst>
          </p:cNvPr>
          <p:cNvSpPr/>
          <p:nvPr/>
        </p:nvSpPr>
        <p:spPr>
          <a:xfrm>
            <a:off x="2518321" y="4115636"/>
            <a:ext cx="34800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spcAft>
                <a:spcPts val="0"/>
              </a:spcAft>
            </a:pP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結構標準化，有</a:t>
            </a:r>
            <a:r>
              <a:rPr lang="en-US" altLang="zh-TW" dirty="0">
                <a:solidFill>
                  <a:srgbClr val="333333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標楷體" panose="03000509000000000000" pitchFamily="65" charset="-120"/>
              </a:rPr>
              <a:t>Fool proof</a:t>
            </a:r>
            <a:r>
              <a:rPr lang="zh-TW" altLang="zh-TW" dirty="0">
                <a:solidFill>
                  <a:srgbClr val="333333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，當機也不會損毀資料庫</a:t>
            </a:r>
            <a:r>
              <a:rPr lang="zh-TW" altLang="en-US" dirty="0">
                <a:solidFill>
                  <a:srgbClr val="333333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zh-TW" dirty="0">
              <a:latin typeface="Calibri" panose="020F050202020403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5AD991E7-296B-4606-8729-B5FA72F76718}"/>
              </a:ext>
            </a:extLst>
          </p:cNvPr>
          <p:cNvSpPr/>
          <p:nvPr/>
        </p:nvSpPr>
        <p:spPr>
          <a:xfrm>
            <a:off x="6309319" y="3009799"/>
            <a:ext cx="32750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所有程式需要以模組化的方式開發，以加快維護效率。將來需要與更大的系統做整合時，修改的幅度能降到最低。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71A12B5E-1275-4F8D-9EED-7FD63A2B8FB8}"/>
              </a:ext>
            </a:extLst>
          </p:cNvPr>
          <p:cNvSpPr/>
          <p:nvPr/>
        </p:nvSpPr>
        <p:spPr>
          <a:xfrm>
            <a:off x="9584372" y="4980627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詳見</a:t>
            </a:r>
            <a:r>
              <a:rPr lang="zh-TW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七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部分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zh-TW" dirty="0">
              <a:latin typeface="Calibri" panose="020F0502020204030204" pitchFamily="34" charset="0"/>
            </a:endParaRPr>
          </a:p>
        </p:txBody>
      </p:sp>
      <p:pic>
        <p:nvPicPr>
          <p:cNvPr id="18" name="Picture 2" descr="ãGIFãçåçæå°çµæ">
            <a:extLst>
              <a:ext uri="{FF2B5EF4-FFF2-40B4-BE49-F238E27FC236}">
                <a16:creationId xmlns:a16="http://schemas.microsoft.com/office/drawing/2014/main" xmlns="" id="{571983B9-939E-4464-87E4-28CFD759238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688" y="4980627"/>
            <a:ext cx="2386614" cy="178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ãGIFãçåçæå°çµæ">
            <a:extLst>
              <a:ext uri="{FF2B5EF4-FFF2-40B4-BE49-F238E27FC236}">
                <a16:creationId xmlns:a16="http://schemas.microsoft.com/office/drawing/2014/main" xmlns="" id="{E0981EF2-C3A6-450C-9A3C-F81BB17D3DF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541" y="5014005"/>
            <a:ext cx="2386614" cy="178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字方塊 19"/>
          <p:cNvSpPr txBox="1"/>
          <p:nvPr/>
        </p:nvSpPr>
        <p:spPr>
          <a:xfrm>
            <a:off x="11353799" y="125076"/>
            <a:ext cx="9963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400" dirty="0" smtClean="0"/>
              <a:t>18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1927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333B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451970" y="1688870"/>
            <a:ext cx="32880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spc="600" dirty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7</a:t>
            </a:r>
            <a:r>
              <a:rPr lang="en-US" altLang="zh-CN" sz="4000" spc="600" dirty="0" smtClean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.</a:t>
            </a:r>
            <a:r>
              <a:rPr lang="en-US" altLang="zh-TW" sz="4000" spc="600" dirty="0" smtClean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 </a:t>
            </a:r>
            <a:r>
              <a:rPr lang="zh-TW" altLang="en-US" sz="4000" spc="600" dirty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資料設計</a:t>
            </a:r>
            <a:endParaRPr lang="en-US" sz="4000" spc="600" dirty="0">
              <a:solidFill>
                <a:schemeClr val="bg1"/>
              </a:solidFill>
              <a:latin typeface="Nexa Bold" charset="0"/>
              <a:ea typeface="Nexa Bold" charset="0"/>
              <a:cs typeface="Nexa Bold" charset="0"/>
            </a:endParaRPr>
          </a:p>
        </p:txBody>
      </p:sp>
      <p:sp>
        <p:nvSpPr>
          <p:cNvPr id="9" name="Cross 8"/>
          <p:cNvSpPr/>
          <p:nvPr/>
        </p:nvSpPr>
        <p:spPr>
          <a:xfrm rot="2700000">
            <a:off x="5675111" y="2884140"/>
            <a:ext cx="841778" cy="841778"/>
          </a:xfrm>
          <a:prstGeom prst="plus">
            <a:avLst>
              <a:gd name="adj" fmla="val 42630"/>
            </a:avLst>
          </a:prstGeom>
          <a:solidFill>
            <a:srgbClr val="FF9F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788204" y="6044328"/>
            <a:ext cx="385592" cy="0"/>
          </a:xfrm>
          <a:prstGeom prst="line">
            <a:avLst/>
          </a:prstGeom>
          <a:ln>
            <a:solidFill>
              <a:srgbClr val="FF9F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100604" y="6044328"/>
            <a:ext cx="385592" cy="0"/>
          </a:xfrm>
          <a:prstGeom prst="line">
            <a:avLst/>
          </a:prstGeom>
          <a:ln>
            <a:solidFill>
              <a:srgbClr val="FF9F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04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9F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xmlns="" id="{7493490E-140D-44C5-904F-4F9438DAB180}"/>
              </a:ext>
            </a:extLst>
          </p:cNvPr>
          <p:cNvSpPr txBox="1"/>
          <p:nvPr/>
        </p:nvSpPr>
        <p:spPr>
          <a:xfrm>
            <a:off x="242596" y="527148"/>
            <a:ext cx="5700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7</a:t>
            </a:r>
            <a:r>
              <a:rPr lang="en-US" altLang="zh-TW" sz="3200" dirty="0" smtClean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.1 </a:t>
            </a:r>
            <a:r>
              <a:rPr lang="zh-TW" altLang="en-US" sz="3200" dirty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內部軟體資料結構</a:t>
            </a:r>
            <a:endParaRPr lang="en-US" sz="3200" dirty="0">
              <a:solidFill>
                <a:srgbClr val="FF9F1B"/>
              </a:solidFill>
              <a:latin typeface="Nexa Bold" charset="0"/>
              <a:ea typeface="Nexa Bold" charset="0"/>
              <a:cs typeface="Nexa Bold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8611B159-9459-47A6-85AB-0587292B7CAA}"/>
              </a:ext>
            </a:extLst>
          </p:cNvPr>
          <p:cNvSpPr/>
          <p:nvPr/>
        </p:nvSpPr>
        <p:spPr>
          <a:xfrm>
            <a:off x="242596" y="1111923"/>
            <a:ext cx="6096000" cy="87889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我們軟體資料結構主要有兩個部分，分別是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DataStruct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AccountDataStruct</a:t>
            </a:r>
            <a:endParaRPr lang="zh-TW" altLang="zh-TW" dirty="0">
              <a:latin typeface="Calibri" panose="020F0502020204030204" pitchFamily="34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xmlns="" id="{B5EC7CB0-8D0C-4734-8E78-37A3297804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44436" y="2109144"/>
            <a:ext cx="2062480" cy="287274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E8A0A121-E502-4533-AC42-06F94955234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952" y="2659946"/>
            <a:ext cx="2287270" cy="143256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D23057E2-A794-4274-BDD3-1F7F71E7615F}"/>
              </a:ext>
            </a:extLst>
          </p:cNvPr>
          <p:cNvSpPr/>
          <p:nvPr/>
        </p:nvSpPr>
        <p:spPr>
          <a:xfrm>
            <a:off x="6134201" y="239359"/>
            <a:ext cx="6019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en-US" altLang="zh-TW" dirty="0" err="1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DataStruct</a:t>
            </a:r>
            <a:r>
              <a:rPr lang="zh-TW" altLang="zh-TW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資料結構中清楚指定了行程資料的格式跟內容</a:t>
            </a:r>
            <a:endParaRPr lang="zh-TW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xmlns="" id="{AEEAD336-C683-429B-9977-4E61A235CF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839113"/>
              </p:ext>
            </p:extLst>
          </p:nvPr>
        </p:nvGraphicFramePr>
        <p:xfrm>
          <a:off x="6338596" y="929673"/>
          <a:ext cx="5647700" cy="1920240"/>
        </p:xfrm>
        <a:graphic>
          <a:graphicData uri="http://schemas.openxmlformats.org/drawingml/2006/table">
            <a:tbl>
              <a:tblPr firstRow="1" firstCol="1" bandRow="1">
                <a:tableStyleId>{91EBBBCC-DAD2-459C-BE2E-F6DE35CF9A28}</a:tableStyleId>
              </a:tblPr>
              <a:tblGrid>
                <a:gridCol w="1175197">
                  <a:extLst>
                    <a:ext uri="{9D8B030D-6E8A-4147-A177-3AD203B41FA5}">
                      <a16:colId xmlns:a16="http://schemas.microsoft.com/office/drawing/2014/main" xmlns="" val="1967014702"/>
                    </a:ext>
                  </a:extLst>
                </a:gridCol>
                <a:gridCol w="1648653">
                  <a:extLst>
                    <a:ext uri="{9D8B030D-6E8A-4147-A177-3AD203B41FA5}">
                      <a16:colId xmlns:a16="http://schemas.microsoft.com/office/drawing/2014/main" xmlns="" val="2986270689"/>
                    </a:ext>
                  </a:extLst>
                </a:gridCol>
                <a:gridCol w="2823850">
                  <a:extLst>
                    <a:ext uri="{9D8B030D-6E8A-4147-A177-3AD203B41FA5}">
                      <a16:colId xmlns:a16="http://schemas.microsoft.com/office/drawing/2014/main" xmlns="" val="35997407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資料名稱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資料格式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資料名稱說明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227497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workName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String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行程名稱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680698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startDate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DateX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行程開始時間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034369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endDate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DateX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行程結束時間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37679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precent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String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行程完成度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88399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status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String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行程狀態</a:t>
                      </a: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完成、執行中、未開始</a:t>
                      </a: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6865386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Numbering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String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行程編號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5865504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classX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String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行程分類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9432918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work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String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行程內容說明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014733749"/>
                  </a:ext>
                </a:extLst>
              </a:tr>
            </a:tbl>
          </a:graphicData>
        </a:graphic>
      </p:graphicFrame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xmlns="" id="{C802E3F1-BED1-4481-8F30-B96AC95297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70275"/>
              </p:ext>
            </p:extLst>
          </p:nvPr>
        </p:nvGraphicFramePr>
        <p:xfrm>
          <a:off x="6338596" y="4413612"/>
          <a:ext cx="5647700" cy="853440"/>
        </p:xfrm>
        <a:graphic>
          <a:graphicData uri="http://schemas.openxmlformats.org/drawingml/2006/table">
            <a:tbl>
              <a:tblPr firstRow="1" firstCol="1" bandRow="1">
                <a:tableStyleId>{91EBBBCC-DAD2-459C-BE2E-F6DE35CF9A28}</a:tableStyleId>
              </a:tblPr>
              <a:tblGrid>
                <a:gridCol w="1175197">
                  <a:extLst>
                    <a:ext uri="{9D8B030D-6E8A-4147-A177-3AD203B41FA5}">
                      <a16:colId xmlns:a16="http://schemas.microsoft.com/office/drawing/2014/main" xmlns="" val="2833287528"/>
                    </a:ext>
                  </a:extLst>
                </a:gridCol>
                <a:gridCol w="1648653">
                  <a:extLst>
                    <a:ext uri="{9D8B030D-6E8A-4147-A177-3AD203B41FA5}">
                      <a16:colId xmlns:a16="http://schemas.microsoft.com/office/drawing/2014/main" xmlns="" val="1968863769"/>
                    </a:ext>
                  </a:extLst>
                </a:gridCol>
                <a:gridCol w="2823850">
                  <a:extLst>
                    <a:ext uri="{9D8B030D-6E8A-4147-A177-3AD203B41FA5}">
                      <a16:colId xmlns:a16="http://schemas.microsoft.com/office/drawing/2014/main" xmlns="" val="26763862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資料名稱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資料格式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資料名稱說明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5356367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account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String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帳號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887457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passwd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String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密碼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8341037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name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String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使用者名稱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297013767"/>
                  </a:ext>
                </a:extLst>
              </a:tr>
            </a:tbl>
          </a:graphicData>
        </a:graphic>
      </p:graphicFrame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B85D1CB0-CF5F-466A-8A4D-FA5D649A86A7}"/>
              </a:ext>
            </a:extLst>
          </p:cNvPr>
          <p:cNvSpPr/>
          <p:nvPr/>
        </p:nvSpPr>
        <p:spPr>
          <a:xfrm>
            <a:off x="6338596" y="3723174"/>
            <a:ext cx="5647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en-US" altLang="zh-TW" dirty="0" err="1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AccountDataStruct</a:t>
            </a:r>
            <a:r>
              <a:rPr lang="zh-TW" altLang="zh-TW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資料結構中說明了帳號資料的格式</a:t>
            </a:r>
            <a:endParaRPr lang="zh-TW" altLang="zh-TW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3074" name="Picture 2" descr="ãGIFãçåçæå°çµæ">
            <a:extLst>
              <a:ext uri="{FF2B5EF4-FFF2-40B4-BE49-F238E27FC236}">
                <a16:creationId xmlns:a16="http://schemas.microsoft.com/office/drawing/2014/main" xmlns="" id="{B6927836-A2DD-44C7-A03F-DF5CEE315F9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4876800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字方塊 18"/>
          <p:cNvSpPr txBox="1"/>
          <p:nvPr/>
        </p:nvSpPr>
        <p:spPr>
          <a:xfrm>
            <a:off x="11353799" y="5864330"/>
            <a:ext cx="9963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400" dirty="0" smtClean="0"/>
              <a:t>19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4464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7810173" y="359931"/>
            <a:ext cx="3768717" cy="3439990"/>
          </a:xfrm>
          <a:prstGeom prst="rect">
            <a:avLst/>
          </a:prstGeom>
          <a:noFill/>
          <a:ln w="114300">
            <a:solidFill>
              <a:srgbClr val="FF9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5162" y="359931"/>
            <a:ext cx="3984742" cy="3439990"/>
          </a:xfrm>
          <a:prstGeom prst="rect">
            <a:avLst/>
          </a:prstGeom>
          <a:noFill/>
          <a:ln w="114300">
            <a:solidFill>
              <a:srgbClr val="FF9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58762" y="871387"/>
            <a:ext cx="3222902" cy="2990829"/>
          </a:xfrm>
          <a:prstGeom prst="rect">
            <a:avLst/>
          </a:prstGeom>
          <a:solidFill>
            <a:srgbClr val="FF9F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45071" y="966402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7</a:t>
            </a:r>
            <a:r>
              <a:rPr lang="en-US" altLang="zh-TW" sz="2000" dirty="0" smtClean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.2</a:t>
            </a:r>
            <a:endParaRPr lang="en-US" altLang="zh-TW" sz="2000" dirty="0">
              <a:solidFill>
                <a:schemeClr val="bg1"/>
              </a:solidFill>
              <a:latin typeface="Nexa Bold" charset="0"/>
              <a:ea typeface="Nexa Bold" charset="0"/>
              <a:cs typeface="Nexa Bold" charset="0"/>
            </a:endParaRPr>
          </a:p>
          <a:p>
            <a:r>
              <a:rPr lang="zh-TW" altLang="en-US" sz="2000" dirty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全域資料結構</a:t>
            </a:r>
            <a:endParaRPr lang="en-US" sz="2000" dirty="0">
              <a:solidFill>
                <a:schemeClr val="bg1"/>
              </a:solidFill>
              <a:latin typeface="Nexa Bold" charset="0"/>
              <a:ea typeface="Nexa Bold" charset="0"/>
              <a:cs typeface="Nexa Bold" charset="0"/>
            </a:endParaRPr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5153573" y="2406549"/>
            <a:ext cx="19353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>
            <a:extLst>
              <a:ext uri="{FF2B5EF4-FFF2-40B4-BE49-F238E27FC236}">
                <a16:creationId xmlns:a16="http://schemas.microsoft.com/office/drawing/2014/main" xmlns="" id="{C0E4A42E-FDFB-428F-B24B-B6B8F8ED161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68" y="413197"/>
            <a:ext cx="3860454" cy="333345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xmlns="" id="{7AB269B3-7D64-452B-A898-25CB75A5FE20}"/>
              </a:ext>
            </a:extLst>
          </p:cNvPr>
          <p:cNvPicPr/>
          <p:nvPr/>
        </p:nvPicPr>
        <p:blipFill rotWithShape="1">
          <a:blip r:embed="rId3"/>
          <a:srcRect l="56849" r="3673" b="11166"/>
          <a:stretch/>
        </p:blipFill>
        <p:spPr>
          <a:xfrm>
            <a:off x="9599171" y="1323767"/>
            <a:ext cx="1872092" cy="108278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xmlns="" id="{CF5B315A-6B62-4C3D-85EC-FAAEBEB8343D}"/>
              </a:ext>
            </a:extLst>
          </p:cNvPr>
          <p:cNvPicPr/>
          <p:nvPr/>
        </p:nvPicPr>
        <p:blipFill rotWithShape="1">
          <a:blip r:embed="rId3"/>
          <a:srcRect t="1" r="72936" b="7789"/>
          <a:stretch/>
        </p:blipFill>
        <p:spPr>
          <a:xfrm>
            <a:off x="7889313" y="1323767"/>
            <a:ext cx="1709858" cy="1193437"/>
          </a:xfrm>
          <a:prstGeom prst="rect">
            <a:avLst/>
          </a:prstGeom>
        </p:spPr>
      </p:pic>
      <p:sp>
        <p:nvSpPr>
          <p:cNvPr id="17" name="TextBox 13">
            <a:extLst>
              <a:ext uri="{FF2B5EF4-FFF2-40B4-BE49-F238E27FC236}">
                <a16:creationId xmlns:a16="http://schemas.microsoft.com/office/drawing/2014/main" xmlns="" id="{919FD979-0254-4D85-95EE-5BBE1BAE678F}"/>
              </a:ext>
            </a:extLst>
          </p:cNvPr>
          <p:cNvSpPr txBox="1"/>
          <p:nvPr/>
        </p:nvSpPr>
        <p:spPr>
          <a:xfrm>
            <a:off x="5815889" y="3075057"/>
            <a:ext cx="1980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sz="2000" dirty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7</a:t>
            </a:r>
            <a:r>
              <a:rPr lang="en-US" altLang="zh-TW" sz="2000" dirty="0" smtClean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.3</a:t>
            </a:r>
            <a:endParaRPr lang="en-US" altLang="zh-TW" sz="2000" dirty="0">
              <a:solidFill>
                <a:schemeClr val="bg1"/>
              </a:solidFill>
              <a:latin typeface="Nexa Bold" charset="0"/>
              <a:ea typeface="Nexa Bold" charset="0"/>
              <a:cs typeface="Nexa Bold" charset="0"/>
            </a:endParaRPr>
          </a:p>
          <a:p>
            <a:pPr algn="r"/>
            <a:r>
              <a:rPr lang="zh-TW" altLang="en-US" sz="2000" dirty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暫存性資料結構</a:t>
            </a:r>
            <a:endParaRPr lang="en-US" sz="2000" dirty="0">
              <a:solidFill>
                <a:schemeClr val="bg1"/>
              </a:solidFill>
              <a:latin typeface="Nexa Bold" charset="0"/>
              <a:ea typeface="Nexa Bold" charset="0"/>
              <a:cs typeface="Nexa Bold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7523426D-16D7-4036-9865-45B44FDB18F5}"/>
              </a:ext>
            </a:extLst>
          </p:cNvPr>
          <p:cNvSpPr/>
          <p:nvPr/>
        </p:nvSpPr>
        <p:spPr>
          <a:xfrm>
            <a:off x="477080" y="3956924"/>
            <a:ext cx="5203212" cy="2541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DATAHandle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類別中宣告名稱為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AccountData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ArrayList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，放入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AccountDataStruct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資料結構</a:t>
            </a:r>
            <a:r>
              <a:rPr lang="zh-CN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</a:t>
            </a:r>
            <a:endParaRPr lang="zh-TW" altLang="zh-TW" dirty="0">
              <a:latin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宣告名稱為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DataHere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ArrayList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，放入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DataStruct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資料結構</a:t>
            </a:r>
            <a:endParaRPr lang="zh-TW" altLang="zh-TW" dirty="0">
              <a:latin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這兩個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ArrayList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中宣告為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static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確保資料只有一組且不會消失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DA0CD5ED-88C7-4EC5-B4A4-06931AE20AD3}"/>
              </a:ext>
            </a:extLst>
          </p:cNvPr>
          <p:cNvSpPr/>
          <p:nvPr/>
        </p:nvSpPr>
        <p:spPr>
          <a:xfrm>
            <a:off x="6676342" y="3924512"/>
            <a:ext cx="537914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在使用者操作完程式之後，暫存紀錄資料的方式為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txt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檔案</a:t>
            </a:r>
            <a:endParaRPr lang="zh-TW" altLang="zh-TW" dirty="0">
              <a:latin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所有的帳號會被存在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AccountData.txt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，會</a:t>
            </a:r>
            <a:r>
              <a:rPr lang="zh-TW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存入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7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.2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所說明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ArrayList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內容</a:t>
            </a:r>
            <a:endParaRPr lang="zh-TW" altLang="zh-TW" dirty="0">
              <a:latin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創建新的使用者後，會新增該使用者的名稱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.txt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檔案，用於分開其他使用者的資料，加強其可靠性</a:t>
            </a:r>
            <a:endParaRPr lang="zh-TW" altLang="zh-TW" dirty="0">
              <a:latin typeface="Calibri" panose="020F0502020204030204" pitchFamily="34" charset="0"/>
            </a:endParaRP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xmlns="" id="{FB3CDB00-47E3-4B72-88FD-2E70A3A6ECA4}"/>
              </a:ext>
            </a:extLst>
          </p:cNvPr>
          <p:cNvCxnSpPr/>
          <p:nvPr/>
        </p:nvCxnSpPr>
        <p:spPr>
          <a:xfrm>
            <a:off x="6268852" y="3924512"/>
            <a:ext cx="0" cy="207077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11471263" y="-55937"/>
            <a:ext cx="9963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400" smtClean="0"/>
              <a:t>20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287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66339" y="591157"/>
            <a:ext cx="3132317" cy="1547776"/>
          </a:xfrm>
          <a:prstGeom prst="rect">
            <a:avLst/>
          </a:prstGeom>
          <a:noFill/>
          <a:ln w="101600">
            <a:solidFill>
              <a:srgbClr val="FF9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9879054" y="6684630"/>
            <a:ext cx="981250" cy="0"/>
          </a:xfrm>
          <a:prstGeom prst="line">
            <a:avLst/>
          </a:prstGeom>
          <a:ln>
            <a:solidFill>
              <a:srgbClr val="FF9F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8DB44B9B-0BE7-455C-8F8D-0B5B4AAAA6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918070" y="3083783"/>
            <a:ext cx="2903220" cy="3231515"/>
          </a:xfrm>
          <a:prstGeom prst="rect">
            <a:avLst/>
          </a:prstGeom>
        </p:spPr>
      </p:pic>
      <p:sp>
        <p:nvSpPr>
          <p:cNvPr id="12" name="TextBox 7">
            <a:extLst>
              <a:ext uri="{FF2B5EF4-FFF2-40B4-BE49-F238E27FC236}">
                <a16:creationId xmlns:a16="http://schemas.microsoft.com/office/drawing/2014/main" xmlns="" id="{59E33704-AAD8-4FCB-9706-93F5DFCBF4DA}"/>
              </a:ext>
            </a:extLst>
          </p:cNvPr>
          <p:cNvSpPr txBox="1"/>
          <p:nvPr/>
        </p:nvSpPr>
        <p:spPr>
          <a:xfrm>
            <a:off x="780908" y="650391"/>
            <a:ext cx="27494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7</a:t>
            </a:r>
            <a:r>
              <a:rPr lang="en-US" sz="4000" dirty="0" smtClean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.4</a:t>
            </a:r>
            <a:endParaRPr lang="en-US" sz="4000" dirty="0">
              <a:solidFill>
                <a:srgbClr val="FF9F1B"/>
              </a:solidFill>
              <a:latin typeface="Nexa Bold" charset="0"/>
              <a:ea typeface="Nexa Bold" charset="0"/>
              <a:cs typeface="Nexa Bold" charset="0"/>
            </a:endParaRPr>
          </a:p>
          <a:p>
            <a:r>
              <a:rPr lang="zh-TW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Nexa Bold" charset="0"/>
                <a:ea typeface="Nexa Bold" charset="0"/>
                <a:cs typeface="Nexa Bold" charset="0"/>
              </a:rPr>
              <a:t>資料庫說明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Nexa Bold" charset="0"/>
              <a:ea typeface="Nexa Bold" charset="0"/>
              <a:cs typeface="Nexa Bold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D6DB84D0-1154-4FEB-9C95-D29AEDF07194}"/>
              </a:ext>
            </a:extLst>
          </p:cNvPr>
          <p:cNvSpPr/>
          <p:nvPr/>
        </p:nvSpPr>
        <p:spPr>
          <a:xfrm>
            <a:off x="544228" y="2418751"/>
            <a:ext cx="7802488" cy="3788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主要處理資料庫的存取類別為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DATAHandle.java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endParaRPr lang="zh-TW" altLang="zh-TW" dirty="0">
              <a:latin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啟動程式時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DATAHandle.java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inputAccount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()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會去讀取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AccountData.txt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內所有的帳戶內的名稱帳號密碼存入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AccountData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ArrayList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zh-TW" dirty="0">
              <a:latin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登入帳號時會去尋找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AccountData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ArrayList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中有無資料，沒有找到則顯示帳號不存在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找到資料時會去呼叫</a:t>
            </a:r>
            <a:r>
              <a:rPr lang="zh-TW" altLang="zh-TW" dirty="0"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使用者名稱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.txt 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檔案內內容存入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DataHere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ArrayList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中，因為我們一次只登入一個帳號所以可以這樣使用。</a:t>
            </a:r>
            <a:endParaRPr lang="zh-TW" altLang="zh-TW" dirty="0">
              <a:latin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使用者可以藉由介面選項去改變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DataHere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ArrayList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內容做處理。</a:t>
            </a:r>
            <a:endParaRPr lang="zh-TW" altLang="zh-TW" dirty="0">
              <a:latin typeface="Calibri" panose="020F0502020204030204" pitchFamily="34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zh-TW" altLang="zh-TW" dirty="0">
              <a:latin typeface="Calibri" panose="020F050202020403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62A3F663-FA6B-48DA-9A72-E6C29DF662D6}"/>
              </a:ext>
            </a:extLst>
          </p:cNvPr>
          <p:cNvSpPr/>
          <p:nvPr/>
        </p:nvSpPr>
        <p:spPr>
          <a:xfrm>
            <a:off x="9354017" y="6315298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資料庫處理類別圖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82039B6F-16E8-449A-8262-FD38CA13C142}"/>
              </a:ext>
            </a:extLst>
          </p:cNvPr>
          <p:cNvSpPr/>
          <p:nvPr/>
        </p:nvSpPr>
        <p:spPr>
          <a:xfrm>
            <a:off x="6954174" y="173369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詳細函數說明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：</a:t>
            </a:r>
            <a:endParaRPr lang="zh-TW" altLang="zh-TW" dirty="0">
              <a:latin typeface="Calibri" panose="020F0502020204030204" pitchFamily="34" charset="0"/>
            </a:endParaRPr>
          </a:p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zh-TW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inputAccount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():</a:t>
            </a:r>
            <a:r>
              <a:rPr lang="zh-TW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匯入帳號相關。</a:t>
            </a:r>
            <a:endParaRPr lang="zh-TW" altLang="zh-TW" dirty="0">
              <a:latin typeface="Calibri" panose="020F0502020204030204" pitchFamily="34" charset="0"/>
            </a:endParaRPr>
          </a:p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zh-TW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createAccount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():</a:t>
            </a:r>
            <a:r>
              <a:rPr lang="zh-TW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依照匯入資料新增帳號。</a:t>
            </a:r>
            <a:endParaRPr lang="zh-TW" altLang="zh-TW" dirty="0">
              <a:latin typeface="Calibri" panose="020F0502020204030204" pitchFamily="34" charset="0"/>
            </a:endParaRPr>
          </a:p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zh-TW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searchAccount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():</a:t>
            </a:r>
            <a:r>
              <a:rPr lang="zh-TW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尋找帳號是否存在。</a:t>
            </a:r>
            <a:endParaRPr lang="zh-TW" altLang="zh-TW" dirty="0">
              <a:latin typeface="Calibri" panose="020F0502020204030204" pitchFamily="34" charset="0"/>
            </a:endParaRPr>
          </a:p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zh-TW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searchName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():</a:t>
            </a:r>
            <a:r>
              <a:rPr lang="zh-TW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尋找姓名是否存在。</a:t>
            </a:r>
            <a:endParaRPr lang="zh-TW" altLang="zh-TW" dirty="0">
              <a:latin typeface="Calibri" panose="020F0502020204030204" pitchFamily="34" charset="0"/>
            </a:endParaRPr>
          </a:p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zh-TW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inputFile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():</a:t>
            </a:r>
            <a:r>
              <a:rPr lang="zh-TW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依姓名匯入資料庫。</a:t>
            </a:r>
            <a:endParaRPr lang="zh-TW" altLang="zh-TW" dirty="0">
              <a:latin typeface="Calibri" panose="020F0502020204030204" pitchFamily="34" charset="0"/>
            </a:endParaRPr>
          </a:p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zh-TW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outputFile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():</a:t>
            </a:r>
            <a:r>
              <a:rPr lang="zh-TW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匯出資料。</a:t>
            </a:r>
            <a:endParaRPr lang="zh-TW" altLang="zh-TW" dirty="0">
              <a:latin typeface="Calibri" panose="020F0502020204030204" pitchFamily="34" charset="0"/>
            </a:endParaRPr>
          </a:p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zh-TW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AccountOutputFile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():</a:t>
            </a:r>
            <a:r>
              <a:rPr lang="zh-TW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匯出帳號資料庫。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11353799" y="125076"/>
            <a:ext cx="9963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400" dirty="0" smtClean="0"/>
              <a:t>21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588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flipV="1">
            <a:off x="0" y="1175658"/>
            <a:ext cx="12192000" cy="5682342"/>
          </a:xfrm>
          <a:prstGeom prst="rect">
            <a:avLst/>
          </a:prstGeom>
          <a:solidFill>
            <a:srgbClr val="37333B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0" y="0"/>
            <a:ext cx="12192000" cy="1175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700000">
            <a:off x="4842898" y="5602489"/>
            <a:ext cx="2506206" cy="2506206"/>
          </a:xfrm>
          <a:prstGeom prst="rect">
            <a:avLst/>
          </a:prstGeom>
          <a:noFill/>
          <a:ln w="190500">
            <a:solidFill>
              <a:srgbClr val="FF9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142970" y="3619341"/>
            <a:ext cx="39060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spc="600" dirty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THANK YOU</a:t>
            </a:r>
          </a:p>
        </p:txBody>
      </p:sp>
      <p:pic>
        <p:nvPicPr>
          <p:cNvPr id="8" name="Shape 3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7041" y="298243"/>
            <a:ext cx="1215676" cy="156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3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96198" y="298239"/>
            <a:ext cx="1215676" cy="156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3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93502" y="280644"/>
            <a:ext cx="1215676" cy="156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3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6952" y="298242"/>
            <a:ext cx="1215676" cy="156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3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93236" y="304093"/>
            <a:ext cx="1215676" cy="156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3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07458" y="304093"/>
            <a:ext cx="1215676" cy="156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3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23158" y="298237"/>
            <a:ext cx="1215676" cy="156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3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67587" y="298245"/>
            <a:ext cx="1215676" cy="15689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72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3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/>
          <p:nvPr/>
        </p:nvSpPr>
        <p:spPr>
          <a:xfrm>
            <a:off x="1817632" y="1572656"/>
            <a:ext cx="1887398" cy="1637969"/>
          </a:xfrm>
          <a:prstGeom prst="rect">
            <a:avLst/>
          </a:prstGeom>
          <a:noFill/>
          <a:ln w="1143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8346" y="358346"/>
            <a:ext cx="679622" cy="679622"/>
          </a:xfrm>
          <a:prstGeom prst="rect">
            <a:avLst/>
          </a:prstGeom>
          <a:solidFill>
            <a:srgbClr val="FF9F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3472542" y="1122288"/>
            <a:ext cx="7881257" cy="4575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93812" y="1915693"/>
            <a:ext cx="1620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800" dirty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修訂</a:t>
            </a:r>
            <a:endParaRPr lang="en-US" altLang="zh-CN" sz="2800" dirty="0">
              <a:solidFill>
                <a:srgbClr val="FF9F1B"/>
              </a:solidFill>
              <a:latin typeface="Nexa Bold" charset="0"/>
              <a:ea typeface="Nexa Bold" charset="0"/>
              <a:cs typeface="Nexa Bold" charset="0"/>
            </a:endParaRPr>
          </a:p>
          <a:p>
            <a:pPr algn="r"/>
            <a:r>
              <a:rPr lang="zh-CN" altLang="en-US" sz="2800" dirty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版本紀錄</a:t>
            </a:r>
            <a:endParaRPr lang="en-US" sz="2800" dirty="0">
              <a:solidFill>
                <a:schemeClr val="bg1"/>
              </a:solidFill>
              <a:latin typeface="Nexa Bold" charset="0"/>
              <a:ea typeface="Nexa Bold" charset="0"/>
              <a:cs typeface="Nexa Bold" charset="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xmlns="" id="{4D255C8B-70C6-4657-8F60-D89150797B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611543"/>
              </p:ext>
            </p:extLst>
          </p:nvPr>
        </p:nvGraphicFramePr>
        <p:xfrm>
          <a:off x="3762804" y="1572656"/>
          <a:ext cx="7391227" cy="35369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8554">
                  <a:extLst>
                    <a:ext uri="{9D8B030D-6E8A-4147-A177-3AD203B41FA5}">
                      <a16:colId xmlns:a16="http://schemas.microsoft.com/office/drawing/2014/main" xmlns="" val="1061560514"/>
                    </a:ext>
                  </a:extLst>
                </a:gridCol>
                <a:gridCol w="1281613">
                  <a:extLst>
                    <a:ext uri="{9D8B030D-6E8A-4147-A177-3AD203B41FA5}">
                      <a16:colId xmlns:a16="http://schemas.microsoft.com/office/drawing/2014/main" xmlns="" val="1415599594"/>
                    </a:ext>
                  </a:extLst>
                </a:gridCol>
                <a:gridCol w="4208053">
                  <a:extLst>
                    <a:ext uri="{9D8B030D-6E8A-4147-A177-3AD203B41FA5}">
                      <a16:colId xmlns:a16="http://schemas.microsoft.com/office/drawing/2014/main" xmlns="" val="1838696806"/>
                    </a:ext>
                  </a:extLst>
                </a:gridCol>
                <a:gridCol w="1133007">
                  <a:extLst>
                    <a:ext uri="{9D8B030D-6E8A-4147-A177-3AD203B41FA5}">
                      <a16:colId xmlns:a16="http://schemas.microsoft.com/office/drawing/2014/main" xmlns="" val="2054639174"/>
                    </a:ext>
                  </a:extLst>
                </a:gridCol>
              </a:tblGrid>
              <a:tr h="379489">
                <a:tc>
                  <a:txBody>
                    <a:bodyPr/>
                    <a:lstStyle/>
                    <a:p>
                      <a:pPr marL="67945">
                        <a:lnSpc>
                          <a:spcPct val="142000"/>
                        </a:lnSpc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版本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42000"/>
                        </a:lnSpc>
                        <a:spcAft>
                          <a:spcPts val="0"/>
                        </a:spcAft>
                      </a:pPr>
                      <a:r>
                        <a:rPr lang="zh-TW" sz="14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修改日期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42000"/>
                        </a:lnSpc>
                        <a:spcAft>
                          <a:spcPts val="0"/>
                        </a:spcAft>
                      </a:pPr>
                      <a:r>
                        <a:rPr lang="zh-TW" sz="14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說明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42000"/>
                        </a:lnSpc>
                        <a:spcAft>
                          <a:spcPts val="0"/>
                        </a:spcAft>
                      </a:pPr>
                      <a:r>
                        <a:rPr lang="zh-TW" sz="14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修改者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134334063"/>
                  </a:ext>
                </a:extLst>
              </a:tr>
              <a:tr h="63148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</a:t>
                      </a:r>
                      <a:endParaRPr lang="zh-TW" sz="14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2018/05/16</a:t>
                      </a:r>
                      <a:endParaRPr lang="zh-TW" sz="14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未完整第一版</a:t>
                      </a:r>
                      <a:endParaRPr lang="zh-TW" sz="14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賴俊霖</a:t>
                      </a:r>
                      <a:endParaRPr lang="zh-TW" sz="14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559474523"/>
                  </a:ext>
                </a:extLst>
              </a:tr>
              <a:tr h="63148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</a:t>
                      </a:r>
                      <a:endParaRPr lang="zh-TW" sz="14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2018/05/19</a:t>
                      </a:r>
                      <a:endParaRPr lang="zh-TW" sz="14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主要設計討論完成。非功能性設計完成</a:t>
                      </a:r>
                      <a:endParaRPr lang="zh-TW" sz="14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許新源</a:t>
                      </a:r>
                      <a:endParaRPr lang="zh-TW" sz="14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904862180"/>
                  </a:ext>
                </a:extLst>
              </a:tr>
              <a:tr h="63148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</a:t>
                      </a:r>
                      <a:endParaRPr lang="zh-TW" sz="14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2018/05/20</a:t>
                      </a:r>
                      <a:endParaRPr lang="zh-TW" sz="14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主要元件規劃撰寫完成</a:t>
                      </a:r>
                      <a:endParaRPr lang="zh-TW" sz="14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楊軒宇</a:t>
                      </a:r>
                      <a:endParaRPr lang="zh-TW" sz="14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955747068"/>
                  </a:ext>
                </a:extLst>
              </a:tr>
              <a:tr h="63148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</a:t>
                      </a:r>
                      <a:endParaRPr lang="zh-TW" sz="14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2018/05/21</a:t>
                      </a:r>
                      <a:endParaRPr lang="zh-TW" sz="14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補上資料庫設計，系統設計書完成</a:t>
                      </a:r>
                      <a:endParaRPr lang="zh-TW" sz="14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鄭紹雄</a:t>
                      </a:r>
                      <a:endParaRPr lang="zh-TW" sz="14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762939653"/>
                  </a:ext>
                </a:extLst>
              </a:tr>
              <a:tr h="63148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</a:t>
                      </a:r>
                      <a:endParaRPr lang="zh-TW" sz="14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2018/05/22</a:t>
                      </a:r>
                      <a:endParaRPr lang="zh-TW" sz="14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排版完成</a:t>
                      </a:r>
                      <a:endParaRPr lang="zh-TW" sz="14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鄭紹雄</a:t>
                      </a:r>
                      <a:endParaRPr lang="zh-TW" sz="14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009823662"/>
                  </a:ext>
                </a:extLst>
              </a:tr>
            </a:tbl>
          </a:graphicData>
        </a:graphic>
      </p:graphicFrame>
      <p:sp>
        <p:nvSpPr>
          <p:cNvPr id="2" name="文字方塊 1"/>
          <p:cNvSpPr txBox="1"/>
          <p:nvPr/>
        </p:nvSpPr>
        <p:spPr>
          <a:xfrm>
            <a:off x="11353799" y="125076"/>
            <a:ext cx="9963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400" dirty="0" smtClean="0">
                <a:solidFill>
                  <a:schemeClr val="bg1"/>
                </a:solidFill>
              </a:rPr>
              <a:t>1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9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333B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52100" y="1688870"/>
            <a:ext cx="22878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spc="600" dirty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2.	</a:t>
            </a:r>
            <a:r>
              <a:rPr lang="zh-CN" altLang="en-US" sz="4000" spc="600" dirty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簡介</a:t>
            </a:r>
            <a:endParaRPr lang="en-US" sz="4000" spc="600" dirty="0">
              <a:solidFill>
                <a:schemeClr val="bg1"/>
              </a:solidFill>
              <a:latin typeface="Nexa Bold" charset="0"/>
              <a:ea typeface="Nexa Bold" charset="0"/>
              <a:cs typeface="Nexa Bold" charset="0"/>
            </a:endParaRPr>
          </a:p>
        </p:txBody>
      </p:sp>
      <p:sp>
        <p:nvSpPr>
          <p:cNvPr id="9" name="Cross 8"/>
          <p:cNvSpPr/>
          <p:nvPr/>
        </p:nvSpPr>
        <p:spPr>
          <a:xfrm rot="2700000">
            <a:off x="5675111" y="2884140"/>
            <a:ext cx="841778" cy="841778"/>
          </a:xfrm>
          <a:prstGeom prst="plus">
            <a:avLst>
              <a:gd name="adj" fmla="val 42630"/>
            </a:avLst>
          </a:prstGeom>
          <a:solidFill>
            <a:srgbClr val="FF9F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788204" y="6044328"/>
            <a:ext cx="385592" cy="0"/>
          </a:xfrm>
          <a:prstGeom prst="line">
            <a:avLst/>
          </a:prstGeom>
          <a:ln>
            <a:solidFill>
              <a:srgbClr val="FF9F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100604" y="6044328"/>
            <a:ext cx="385592" cy="0"/>
          </a:xfrm>
          <a:prstGeom prst="line">
            <a:avLst/>
          </a:prstGeom>
          <a:ln>
            <a:solidFill>
              <a:srgbClr val="FF9F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98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 rot="2700000">
            <a:off x="3684764" y="-2479261"/>
            <a:ext cx="4822472" cy="4822472"/>
          </a:xfrm>
          <a:prstGeom prst="rect">
            <a:avLst/>
          </a:prstGeom>
          <a:noFill/>
          <a:ln w="3810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58346" y="358346"/>
            <a:ext cx="679622" cy="679622"/>
          </a:xfrm>
          <a:prstGeom prst="rect">
            <a:avLst/>
          </a:prstGeom>
          <a:solidFill>
            <a:srgbClr val="FF9F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44359" y="1229341"/>
            <a:ext cx="23358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dirty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2.1 </a:t>
            </a:r>
            <a:r>
              <a:rPr lang="zh-TW" altLang="en-US" sz="4800" dirty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目標</a:t>
            </a:r>
          </a:p>
        </p:txBody>
      </p:sp>
      <p:sp>
        <p:nvSpPr>
          <p:cNvPr id="13" name="TextBox 34">
            <a:extLst>
              <a:ext uri="{FF2B5EF4-FFF2-40B4-BE49-F238E27FC236}">
                <a16:creationId xmlns:a16="http://schemas.microsoft.com/office/drawing/2014/main" xmlns="" id="{8676ACB0-A53C-42F8-858A-344D9C551197}"/>
              </a:ext>
            </a:extLst>
          </p:cNvPr>
          <p:cNvSpPr txBox="1"/>
          <p:nvPr/>
        </p:nvSpPr>
        <p:spPr>
          <a:xfrm>
            <a:off x="4312499" y="1202021"/>
            <a:ext cx="35670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Nexa Bold" charset="0"/>
                <a:ea typeface="Nexa Bold" charset="0"/>
                <a:cs typeface="Nexa Bold" charset="0"/>
              </a:rPr>
              <a:t>2.2 </a:t>
            </a:r>
            <a:r>
              <a:rPr lang="zh-TW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Nexa Bold" charset="0"/>
                <a:ea typeface="Nexa Bold" charset="0"/>
                <a:cs typeface="Nexa Bold" charset="0"/>
              </a:rPr>
              <a:t>產品概觀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Nexa Bold" charset="0"/>
              <a:ea typeface="Nexa Bold" charset="0"/>
              <a:cs typeface="Nexa Bold" charset="0"/>
            </a:endParaRPr>
          </a:p>
        </p:txBody>
      </p:sp>
      <p:sp>
        <p:nvSpPr>
          <p:cNvPr id="14" name="TextBox 34">
            <a:extLst>
              <a:ext uri="{FF2B5EF4-FFF2-40B4-BE49-F238E27FC236}">
                <a16:creationId xmlns:a16="http://schemas.microsoft.com/office/drawing/2014/main" xmlns="" id="{5CBA3893-2FD0-46A8-9ECA-E62F2C380FEA}"/>
              </a:ext>
            </a:extLst>
          </p:cNvPr>
          <p:cNvSpPr txBox="1"/>
          <p:nvPr/>
        </p:nvSpPr>
        <p:spPr>
          <a:xfrm>
            <a:off x="8702351" y="1143159"/>
            <a:ext cx="23358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dirty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2.3 </a:t>
            </a:r>
            <a:r>
              <a:rPr lang="zh-TW" altLang="en-US" sz="4800" dirty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範圍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C2EBA475-A5AB-4182-8BE5-4DD92AEC3A22}"/>
              </a:ext>
            </a:extLst>
          </p:cNvPr>
          <p:cNvSpPr/>
          <p:nvPr/>
        </p:nvSpPr>
        <p:spPr>
          <a:xfrm>
            <a:off x="358346" y="2251711"/>
            <a:ext cx="313130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私人公司設計的行事曆，能讓員工在同一臺電腦上記錄自己的行程，方便安排行程、記憶公事。</a:t>
            </a:r>
            <a:endParaRPr lang="zh-TW" altLang="zh-TW" sz="2000" dirty="0">
              <a:latin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US" altLang="zh-TW" sz="20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 </a:t>
            </a:r>
            <a:endParaRPr lang="zh-TW" altLang="zh-TW" sz="20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管理者可透過查詢得知員工於上班時間的行程。</a:t>
            </a:r>
            <a:endParaRPr lang="zh-TW" altLang="en-US" sz="20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3A8A43D2-74D7-4453-8370-A2F8606F909B}"/>
              </a:ext>
            </a:extLst>
          </p:cNvPr>
          <p:cNvSpPr/>
          <p:nvPr/>
        </p:nvSpPr>
        <p:spPr>
          <a:xfrm>
            <a:off x="4312499" y="2254744"/>
            <a:ext cx="377714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744855" algn="l"/>
                <a:tab pos="746125" algn="l"/>
              </a:tabLst>
            </a:pPr>
            <a:r>
              <a:rPr lang="zh-TW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我們的好行事曆提供月曆查詢，行程與帳號的新增、更新及刪除。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744855" algn="l"/>
                <a:tab pos="746125" algn="l"/>
              </a:tabLst>
            </a:pPr>
            <a:endParaRPr lang="zh-TW" altLang="zh-TW" sz="2000" dirty="0">
              <a:latin typeface="Calibri" panose="020F0502020204030204" pitchFamily="34" charset="0"/>
            </a:endParaRPr>
          </a:p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744855" algn="l"/>
                <a:tab pos="746125" algn="l"/>
              </a:tabLst>
            </a:pPr>
            <a:r>
              <a:rPr lang="zh-TW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也可以依照類別或日期搜尋行程、並提醒當日行程。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744855" algn="l"/>
                <a:tab pos="746125" algn="l"/>
              </a:tabLst>
            </a:pPr>
            <a:endParaRPr lang="zh-TW" altLang="zh-TW" sz="2000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並隨時撥放著輕鬆愉悅</a:t>
            </a:r>
            <a:r>
              <a:rPr lang="en-US" altLang="zh-TW" sz="2000" dirty="0">
                <a:solidFill>
                  <a:srgbClr val="545454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標楷體" panose="03000509000000000000" pitchFamily="65" charset="-120"/>
              </a:rPr>
              <a:t>♂</a:t>
            </a:r>
            <a:r>
              <a:rPr lang="zh-TW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的音樂，當然，你也可以停止它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d(`</a:t>
            </a:r>
            <a:r>
              <a:rPr lang="zh-TW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･</a:t>
            </a:r>
            <a:r>
              <a:rPr lang="en-US" altLang="zh-TW" sz="2000" dirty="0">
                <a:latin typeface="Cambria Math" panose="02040503050406030204" pitchFamily="18" charset="0"/>
                <a:ea typeface="標楷體" panose="03000509000000000000" pitchFamily="65" charset="-120"/>
                <a:cs typeface="Cambria Math" panose="02040503050406030204" pitchFamily="18" charset="0"/>
              </a:rPr>
              <a:t>∀</a:t>
            </a:r>
            <a:r>
              <a:rPr lang="zh-TW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･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)b</a:t>
            </a:r>
            <a:r>
              <a:rPr lang="zh-TW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sz="20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EC7849BE-CC25-4349-BA91-AAE1972B69A2}"/>
              </a:ext>
            </a:extLst>
          </p:cNvPr>
          <p:cNvSpPr/>
          <p:nvPr/>
        </p:nvSpPr>
        <p:spPr>
          <a:xfrm>
            <a:off x="8702351" y="2251711"/>
            <a:ext cx="293292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適用於無連接上網的電腦，這樣可以保證員工的行程不會因為網路而外洩出去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zh-TW" sz="2000" dirty="0">
              <a:latin typeface="Calibri" panose="020F0502020204030204" pitchFamily="34" charset="0"/>
            </a:endParaRPr>
          </a:p>
        </p:txBody>
      </p:sp>
      <p:pic>
        <p:nvPicPr>
          <p:cNvPr id="11" name="Shape 370">
            <a:extLst>
              <a:ext uri="{FF2B5EF4-FFF2-40B4-BE49-F238E27FC236}">
                <a16:creationId xmlns:a16="http://schemas.microsoft.com/office/drawing/2014/main" xmlns="" id="{09A69B8D-21DE-4488-8570-98D87424910B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693717" y="4854721"/>
            <a:ext cx="2689060" cy="200327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文字方塊 11"/>
          <p:cNvSpPr txBox="1"/>
          <p:nvPr/>
        </p:nvSpPr>
        <p:spPr>
          <a:xfrm>
            <a:off x="11127882" y="202699"/>
            <a:ext cx="9963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400" dirty="0"/>
              <a:t>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5445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333B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362196" y="1688870"/>
            <a:ext cx="34676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spc="600" dirty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3.	</a:t>
            </a:r>
            <a:r>
              <a:rPr lang="zh-CN" altLang="en-US" sz="4000" spc="600" dirty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開發環境</a:t>
            </a:r>
            <a:endParaRPr lang="en-US" sz="4000" spc="600" dirty="0">
              <a:solidFill>
                <a:schemeClr val="bg1"/>
              </a:solidFill>
              <a:latin typeface="Nexa Bold" charset="0"/>
              <a:ea typeface="Nexa Bold" charset="0"/>
              <a:cs typeface="Nexa Bold" charset="0"/>
            </a:endParaRPr>
          </a:p>
        </p:txBody>
      </p:sp>
      <p:sp>
        <p:nvSpPr>
          <p:cNvPr id="9" name="Cross 8"/>
          <p:cNvSpPr/>
          <p:nvPr/>
        </p:nvSpPr>
        <p:spPr>
          <a:xfrm rot="2700000">
            <a:off x="5675111" y="2884140"/>
            <a:ext cx="841778" cy="841778"/>
          </a:xfrm>
          <a:prstGeom prst="plus">
            <a:avLst>
              <a:gd name="adj" fmla="val 42630"/>
            </a:avLst>
          </a:prstGeom>
          <a:solidFill>
            <a:srgbClr val="FF9F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788204" y="6044328"/>
            <a:ext cx="385592" cy="0"/>
          </a:xfrm>
          <a:prstGeom prst="line">
            <a:avLst/>
          </a:prstGeom>
          <a:ln>
            <a:solidFill>
              <a:srgbClr val="FF9F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100604" y="6044328"/>
            <a:ext cx="385592" cy="0"/>
          </a:xfrm>
          <a:prstGeom prst="line">
            <a:avLst/>
          </a:prstGeom>
          <a:ln>
            <a:solidFill>
              <a:srgbClr val="FF9F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58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ãStarUMLãçåçæå°çµæ">
            <a:extLst>
              <a:ext uri="{FF2B5EF4-FFF2-40B4-BE49-F238E27FC236}">
                <a16:creationId xmlns:a16="http://schemas.microsoft.com/office/drawing/2014/main" xmlns="" id="{65FA54DE-1E5E-436B-B42F-5815D4667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556" y="1190546"/>
            <a:ext cx="2413497" cy="166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-443184" y="-312580"/>
            <a:ext cx="2413497" cy="3443542"/>
          </a:xfrm>
          <a:prstGeom prst="rect">
            <a:avLst/>
          </a:prstGeom>
          <a:noFill/>
          <a:ln w="1143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373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58346" y="4279842"/>
            <a:ext cx="4224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exa Bold" charset="0"/>
                <a:ea typeface="Nexa Bold" charset="0"/>
                <a:cs typeface="Nexa Bold" charset="0"/>
              </a:rPr>
              <a:t>3.3 System environment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58346" y="358346"/>
            <a:ext cx="679622" cy="679622"/>
          </a:xfrm>
          <a:prstGeom prst="rect">
            <a:avLst/>
          </a:prstGeom>
          <a:solidFill>
            <a:srgbClr val="FF9F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3</a:t>
            </a:r>
          </a:p>
        </p:txBody>
      </p:sp>
      <p:pic>
        <p:nvPicPr>
          <p:cNvPr id="1028" name="Picture 4" descr="ãEclipse JAVAãçåçæå°çµæ">
            <a:extLst>
              <a:ext uri="{FF2B5EF4-FFF2-40B4-BE49-F238E27FC236}">
                <a16:creationId xmlns:a16="http://schemas.microsoft.com/office/drawing/2014/main" xmlns="" id="{68810A07-7693-4010-9902-61E7AC0D0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70" y="1696888"/>
            <a:ext cx="2535594" cy="59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34">
            <a:extLst>
              <a:ext uri="{FF2B5EF4-FFF2-40B4-BE49-F238E27FC236}">
                <a16:creationId xmlns:a16="http://schemas.microsoft.com/office/drawing/2014/main" xmlns="" id="{91225BF6-8E7B-4732-AB37-6F371EC87151}"/>
              </a:ext>
            </a:extLst>
          </p:cNvPr>
          <p:cNvSpPr txBox="1"/>
          <p:nvPr/>
        </p:nvSpPr>
        <p:spPr>
          <a:xfrm>
            <a:off x="1384918" y="180883"/>
            <a:ext cx="4335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3.1 Development tools</a:t>
            </a:r>
            <a:endParaRPr lang="zh-TW" altLang="en-US" sz="3200" dirty="0">
              <a:solidFill>
                <a:srgbClr val="FF9F1B"/>
              </a:solidFill>
              <a:latin typeface="Nexa Bold" charset="0"/>
              <a:ea typeface="Nexa Bold" charset="0"/>
              <a:cs typeface="Nexa Bold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49A58296-3E45-4A30-B025-F9253E3ADC12}"/>
              </a:ext>
            </a:extLst>
          </p:cNvPr>
          <p:cNvSpPr/>
          <p:nvPr/>
        </p:nvSpPr>
        <p:spPr>
          <a:xfrm>
            <a:off x="1310111" y="697908"/>
            <a:ext cx="4682412" cy="874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所需軟體：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Eclipse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TortoiseSVN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StarUML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所需工具：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電腦、筆記型電腦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9B1CD414-87EA-48DA-821A-BAF308884940}"/>
              </a:ext>
            </a:extLst>
          </p:cNvPr>
          <p:cNvSpPr/>
          <p:nvPr/>
        </p:nvSpPr>
        <p:spPr>
          <a:xfrm>
            <a:off x="6317021" y="1022823"/>
            <a:ext cx="6096000" cy="458587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25"/>
              </a:spcBef>
              <a:spcAft>
                <a:spcPts val="0"/>
              </a:spcAft>
            </a:pPr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1.</a:t>
            </a:r>
            <a:r>
              <a:rPr lang="zh-TW" altLang="zh-TW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必須要按照</a:t>
            </a:r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MVC</a:t>
            </a:r>
            <a:r>
              <a:rPr lang="zh-TW" altLang="zh-TW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架構所訂好的結構進行開發，除非有特別功能可以獨立。</a:t>
            </a:r>
            <a:endParaRPr lang="en-US" altLang="zh-TW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25"/>
              </a:spcBef>
              <a:spcAft>
                <a:spcPts val="0"/>
              </a:spcAft>
            </a:pPr>
            <a:endParaRPr lang="zh-TW" altLang="zh-TW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>
              <a:spcBef>
                <a:spcPts val="25"/>
              </a:spcBef>
              <a:spcAft>
                <a:spcPts val="0"/>
              </a:spcAft>
            </a:pPr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2.</a:t>
            </a:r>
            <a:r>
              <a:rPr lang="zh-TW" altLang="zh-TW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函式左大括號要在小括號右邊</a:t>
            </a:r>
            <a:endParaRPr lang="zh-TW" altLang="zh-TW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>
              <a:spcBef>
                <a:spcPts val="25"/>
              </a:spcBef>
              <a:spcAft>
                <a:spcPts val="0"/>
              </a:spcAft>
            </a:pPr>
            <a:r>
              <a:rPr lang="en-US" altLang="zh-TW" dirty="0" err="1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Ex.void</a:t>
            </a:r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XXX(){</a:t>
            </a:r>
            <a:endParaRPr lang="zh-TW" altLang="zh-TW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>
              <a:spcBef>
                <a:spcPts val="25"/>
              </a:spcBef>
              <a:spcAft>
                <a:spcPts val="0"/>
              </a:spcAft>
            </a:pPr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 </a:t>
            </a:r>
            <a:endParaRPr lang="zh-TW" altLang="zh-TW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>
              <a:spcBef>
                <a:spcPts val="25"/>
              </a:spcBef>
              <a:spcAft>
                <a:spcPts val="0"/>
              </a:spcAft>
            </a:pPr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}</a:t>
            </a:r>
          </a:p>
          <a:p>
            <a:pPr>
              <a:spcBef>
                <a:spcPts val="25"/>
              </a:spcBef>
              <a:spcAft>
                <a:spcPts val="0"/>
              </a:spcAft>
            </a:pPr>
            <a:endParaRPr lang="zh-TW" altLang="zh-TW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>
              <a:spcBef>
                <a:spcPts val="25"/>
              </a:spcBef>
              <a:spcAft>
                <a:spcPts val="0"/>
              </a:spcAft>
            </a:pPr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3.</a:t>
            </a:r>
            <a:r>
              <a:rPr lang="zh-TW" altLang="zh-TW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註解必須在函式上面。</a:t>
            </a:r>
            <a:endParaRPr lang="zh-TW" altLang="zh-TW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>
              <a:spcBef>
                <a:spcPts val="25"/>
              </a:spcBef>
              <a:spcAft>
                <a:spcPts val="0"/>
              </a:spcAft>
            </a:pPr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//</a:t>
            </a:r>
            <a:r>
              <a:rPr lang="zh-TW" altLang="zh-TW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我是函式</a:t>
            </a:r>
            <a:endParaRPr lang="zh-TW" altLang="zh-TW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>
              <a:spcBef>
                <a:spcPts val="25"/>
              </a:spcBef>
              <a:spcAft>
                <a:spcPts val="0"/>
              </a:spcAft>
            </a:pPr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Void XXX(){</a:t>
            </a:r>
            <a:endParaRPr lang="zh-TW" altLang="zh-TW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>
              <a:spcBef>
                <a:spcPts val="25"/>
              </a:spcBef>
              <a:spcAft>
                <a:spcPts val="0"/>
              </a:spcAft>
            </a:pPr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 </a:t>
            </a:r>
            <a:endParaRPr lang="zh-TW" altLang="zh-TW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>
              <a:spcBef>
                <a:spcPts val="25"/>
              </a:spcBef>
              <a:spcAft>
                <a:spcPts val="0"/>
              </a:spcAft>
            </a:pPr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}</a:t>
            </a:r>
          </a:p>
          <a:p>
            <a:pPr>
              <a:spcBef>
                <a:spcPts val="25"/>
              </a:spcBef>
              <a:spcAft>
                <a:spcPts val="0"/>
              </a:spcAft>
            </a:pPr>
            <a:endParaRPr lang="zh-TW" altLang="zh-TW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US" altLang="zh-TW" sz="20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4.</a:t>
            </a:r>
            <a:r>
              <a:rPr lang="zh-TW" altLang="zh-TW" sz="20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函式、變數命名必須為小駝峰形式</a:t>
            </a:r>
            <a:endParaRPr lang="zh-TW" altLang="zh-TW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r>
              <a:rPr lang="en-US" altLang="zh-TW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Ex.Sring</a:t>
            </a:r>
            <a:r>
              <a:rPr lang="en-US" altLang="zh-TW" sz="20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 err="1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firstName</a:t>
            </a:r>
            <a:r>
              <a:rPr lang="zh-TW" altLang="zh-TW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void </a:t>
            </a:r>
            <a:r>
              <a:rPr lang="en-US" altLang="zh-TW" dirty="0" err="1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secondFunction</a:t>
            </a:r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()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84A077EF-41AF-48C6-9C8C-F35825437E8B}"/>
              </a:ext>
            </a:extLst>
          </p:cNvPr>
          <p:cNvSpPr/>
          <p:nvPr/>
        </p:nvSpPr>
        <p:spPr>
          <a:xfrm>
            <a:off x="6240660" y="180883"/>
            <a:ext cx="49375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tabLst>
                <a:tab pos="744855" algn="l"/>
                <a:tab pos="746125" algn="l"/>
              </a:tabLst>
            </a:pPr>
            <a:r>
              <a:rPr lang="en-US" altLang="zh-TW" sz="3200" dirty="0">
                <a:solidFill>
                  <a:schemeClr val="bg1"/>
                </a:solidFill>
                <a:latin typeface="Nexa Bold" charset="0"/>
              </a:rPr>
              <a:t>3.2 Development standards</a:t>
            </a:r>
            <a:endParaRPr lang="zh-TW" altLang="zh-TW" sz="3200" dirty="0">
              <a:solidFill>
                <a:schemeClr val="bg1"/>
              </a:solidFill>
              <a:latin typeface="Nexa Bold" charset="0"/>
            </a:endParaRPr>
          </a:p>
        </p:txBody>
      </p:sp>
      <p:pic>
        <p:nvPicPr>
          <p:cNvPr id="1030" name="Picture 6" descr="ãTortoiseSVNãçåçæå°çµæ">
            <a:extLst>
              <a:ext uri="{FF2B5EF4-FFF2-40B4-BE49-F238E27FC236}">
                <a16:creationId xmlns:a16="http://schemas.microsoft.com/office/drawing/2014/main" xmlns="" id="{7E6EA32A-FAC2-4546-AD15-4A801A748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190" y="2473988"/>
            <a:ext cx="1724255" cy="12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xmlns="" id="{75640989-7C37-4872-9E51-83164DE1BBA9}"/>
              </a:ext>
            </a:extLst>
          </p:cNvPr>
          <p:cNvSpPr/>
          <p:nvPr/>
        </p:nvSpPr>
        <p:spPr>
          <a:xfrm>
            <a:off x="358346" y="4975295"/>
            <a:ext cx="6096000" cy="129439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作業系統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windows</a:t>
            </a:r>
            <a:endParaRPr lang="zh-TW" altLang="zh-TW" sz="1600" dirty="0">
              <a:latin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程式語言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Java</a:t>
            </a:r>
            <a:endParaRPr lang="zh-TW" altLang="zh-TW" sz="1600" dirty="0">
              <a:latin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操作介面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Commend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介面</a:t>
            </a:r>
            <a:endParaRPr lang="zh-TW" altLang="zh-TW" sz="1600" dirty="0">
              <a:latin typeface="Calibri" panose="020F0502020204030204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1416700" y="6045625"/>
            <a:ext cx="9963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400" smtClean="0">
                <a:solidFill>
                  <a:schemeClr val="bg1"/>
                </a:solidFill>
              </a:rPr>
              <a:t>3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51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333B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455972" y="1688870"/>
            <a:ext cx="3280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spc="600" dirty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4.</a:t>
            </a:r>
            <a:r>
              <a:rPr lang="en-US" altLang="zh-TW" sz="4000" spc="600" dirty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 	</a:t>
            </a:r>
            <a:r>
              <a:rPr lang="zh-CN" altLang="en-US" sz="4000" spc="600" dirty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系統架構</a:t>
            </a:r>
            <a:endParaRPr lang="en-US" sz="4000" spc="600" dirty="0">
              <a:solidFill>
                <a:schemeClr val="bg1"/>
              </a:solidFill>
              <a:latin typeface="Nexa Bold" charset="0"/>
              <a:ea typeface="Nexa Bold" charset="0"/>
              <a:cs typeface="Nexa Bold" charset="0"/>
            </a:endParaRPr>
          </a:p>
        </p:txBody>
      </p:sp>
      <p:sp>
        <p:nvSpPr>
          <p:cNvPr id="9" name="Cross 8"/>
          <p:cNvSpPr/>
          <p:nvPr/>
        </p:nvSpPr>
        <p:spPr>
          <a:xfrm rot="2700000">
            <a:off x="5675111" y="2884140"/>
            <a:ext cx="841778" cy="841778"/>
          </a:xfrm>
          <a:prstGeom prst="plus">
            <a:avLst>
              <a:gd name="adj" fmla="val 42630"/>
            </a:avLst>
          </a:prstGeom>
          <a:solidFill>
            <a:srgbClr val="FF9F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788204" y="6044328"/>
            <a:ext cx="385592" cy="0"/>
          </a:xfrm>
          <a:prstGeom prst="line">
            <a:avLst/>
          </a:prstGeom>
          <a:ln>
            <a:solidFill>
              <a:srgbClr val="FF9F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100604" y="6044328"/>
            <a:ext cx="385592" cy="0"/>
          </a:xfrm>
          <a:prstGeom prst="line">
            <a:avLst/>
          </a:prstGeom>
          <a:ln>
            <a:solidFill>
              <a:srgbClr val="FF9F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96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393675" y="6301947"/>
            <a:ext cx="14895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t>www.yourwebsite.com</a:t>
            </a:r>
            <a:endParaRPr lang="en-US" sz="1000" dirty="0">
              <a:solidFill>
                <a:schemeClr val="bg1"/>
              </a:solidFill>
              <a:latin typeface="Roboto Thin" charset="0"/>
              <a:ea typeface="Roboto Thin" charset="0"/>
              <a:cs typeface="Roboto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8346" y="358346"/>
            <a:ext cx="679622" cy="679622"/>
          </a:xfrm>
          <a:prstGeom prst="rect">
            <a:avLst/>
          </a:prstGeom>
          <a:solidFill>
            <a:srgbClr val="FF9F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4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8584" y="1336374"/>
            <a:ext cx="3109489" cy="3109489"/>
          </a:xfrm>
          <a:prstGeom prst="rect">
            <a:avLst/>
          </a:prstGeom>
          <a:noFill/>
          <a:ln w="190500">
            <a:solidFill>
              <a:srgbClr val="FF9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94536" y="1452282"/>
            <a:ext cx="17325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4.1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exa Bold" charset="0"/>
                <a:ea typeface="Nexa Bold" charset="0"/>
                <a:cs typeface="Nexa Bold" charset="0"/>
              </a:rPr>
              <a:t>Architecture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exa Bold" charset="0"/>
                <a:ea typeface="Nexa Bold" charset="0"/>
                <a:cs typeface="Nexa Bold" charset="0"/>
              </a:rPr>
              <a:t>diagram</a:t>
            </a:r>
          </a:p>
        </p:txBody>
      </p:sp>
      <p:pic>
        <p:nvPicPr>
          <p:cNvPr id="15" name="image19.jpg">
            <a:extLst>
              <a:ext uri="{FF2B5EF4-FFF2-40B4-BE49-F238E27FC236}">
                <a16:creationId xmlns:a16="http://schemas.microsoft.com/office/drawing/2014/main" xmlns="" id="{E1D19A75-90F8-4455-9346-99298A75A89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227062" y="203678"/>
            <a:ext cx="9964938" cy="6355779"/>
          </a:xfrm>
          <a:prstGeom prst="rect">
            <a:avLst/>
          </a:prstGeom>
          <a:ln/>
        </p:spPr>
      </p:pic>
      <p:sp>
        <p:nvSpPr>
          <p:cNvPr id="12" name="Rectangle 11"/>
          <p:cNvSpPr/>
          <p:nvPr/>
        </p:nvSpPr>
        <p:spPr>
          <a:xfrm>
            <a:off x="539720" y="2870249"/>
            <a:ext cx="18489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由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MVC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架構為基礎規劃程式，畫出此專案的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UML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檔案。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Roboto Thin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6F66C98B-AB12-4AEB-AB87-61B2F3271895}"/>
              </a:ext>
            </a:extLst>
          </p:cNvPr>
          <p:cNvSpPr/>
          <p:nvPr/>
        </p:nvSpPr>
        <p:spPr>
          <a:xfrm>
            <a:off x="539720" y="5342488"/>
            <a:ext cx="6096000" cy="19759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訂好資料結構後，從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Controllers </a:t>
            </a:r>
            <a:r>
              <a:rPr lang="zh-TW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為基礎開始開發使用者介面，在開發過程中，同步製作資料庫系統。</a:t>
            </a:r>
            <a:endParaRPr lang="zh-TW" altLang="zh-TW" sz="1400" dirty="0">
              <a:latin typeface="Calibri" panose="020F0502020204030204" pitchFamily="34" charset="0"/>
            </a:endParaRPr>
          </a:p>
          <a:p>
            <a:pPr marL="285750" indent="-285750" algn="just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之後由使用者介面延伸將其功能實作，同時寫出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view</a:t>
            </a:r>
            <a:r>
              <a:rPr lang="zh-TW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reHandleData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類別，完成整合。</a:t>
            </a:r>
            <a:endParaRPr lang="zh-TW" altLang="zh-TW" sz="1400" dirty="0">
              <a:latin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/>
            </a:r>
            <a:b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</a:b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 </a:t>
            </a:r>
            <a:endParaRPr lang="zh-TW" altLang="zh-TW" sz="1400" dirty="0">
              <a:latin typeface="Calibri" panose="020F0502020204030204" pitchFamily="34" charset="0"/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xmlns="" id="{87E965D5-ACB0-4C70-B249-9EE13F473240}"/>
              </a:ext>
            </a:extLst>
          </p:cNvPr>
          <p:cNvSpPr txBox="1"/>
          <p:nvPr/>
        </p:nvSpPr>
        <p:spPr>
          <a:xfrm>
            <a:off x="539720" y="4511491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9F1B"/>
                </a:solidFill>
                <a:latin typeface="Nexa Bold" charset="0"/>
                <a:ea typeface="Nexa Bold" charset="0"/>
                <a:cs typeface="Nexa Bold" charset="0"/>
              </a:rPr>
              <a:t>4.2</a:t>
            </a:r>
          </a:p>
          <a:p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exa Bold" charset="0"/>
                <a:ea typeface="Nexa Bold" charset="0"/>
                <a:cs typeface="Nexa Bold" charset="0"/>
              </a:rPr>
              <a:t>產品整合順序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Nexa Bold" charset="0"/>
              <a:ea typeface="Nexa Bold" charset="0"/>
              <a:cs typeface="Nexa Bold" charset="0"/>
            </a:endParaRPr>
          </a:p>
        </p:txBody>
      </p:sp>
      <p:sp>
        <p:nvSpPr>
          <p:cNvPr id="3" name="AutoShape 4" descr="ç¸éåç">
            <a:extLst>
              <a:ext uri="{FF2B5EF4-FFF2-40B4-BE49-F238E27FC236}">
                <a16:creationId xmlns:a16="http://schemas.microsoft.com/office/drawing/2014/main" xmlns="" id="{AEAF45A8-BC63-4D1D-A509-884539BB3E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1CEA741A-5999-451F-AA8F-7AA7BEF65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2865" y="4916242"/>
            <a:ext cx="1891129" cy="1891129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11353799" y="125076"/>
            <a:ext cx="9963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400" dirty="0"/>
              <a:t>5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563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1615</TotalTime>
  <Words>1996</Words>
  <Application>Microsoft Macintosh PowerPoint</Application>
  <PresentationFormat>寬螢幕</PresentationFormat>
  <Paragraphs>381</Paragraphs>
  <Slides>29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42" baseType="lpstr">
      <vt:lpstr>Calibri</vt:lpstr>
      <vt:lpstr>Cambria Math</vt:lpstr>
      <vt:lpstr>Nexa Bold</vt:lpstr>
      <vt:lpstr>Roboto Medium</vt:lpstr>
      <vt:lpstr>Roboto Thin</vt:lpstr>
      <vt:lpstr>Times New Roman</vt:lpstr>
      <vt:lpstr>Wingdings</vt:lpstr>
      <vt:lpstr>微軟正黑體</vt:lpstr>
      <vt:lpstr>微软雅黑</vt:lpstr>
      <vt:lpstr>新細明體</vt:lpstr>
      <vt:lpstr>標楷體</vt:lpstr>
      <vt:lpstr>Arial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使用者</cp:lastModifiedBy>
  <cp:revision>129</cp:revision>
  <dcterms:created xsi:type="dcterms:W3CDTF">2016-05-17T02:28:19Z</dcterms:created>
  <dcterms:modified xsi:type="dcterms:W3CDTF">2018-05-24T16:16:37Z</dcterms:modified>
</cp:coreProperties>
</file>